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8" r:id="rId1"/>
    <p:sldMasterId id="2147483648" r:id="rId2"/>
  </p:sldMasterIdLst>
  <p:notesMasterIdLst>
    <p:notesMasterId r:id="rId56"/>
  </p:notesMasterIdLst>
  <p:sldIdLst>
    <p:sldId id="256" r:id="rId3"/>
    <p:sldId id="297" r:id="rId4"/>
    <p:sldId id="289" r:id="rId5"/>
    <p:sldId id="292" r:id="rId6"/>
    <p:sldId id="313" r:id="rId7"/>
    <p:sldId id="257" r:id="rId8"/>
    <p:sldId id="285" r:id="rId9"/>
    <p:sldId id="258" r:id="rId10"/>
    <p:sldId id="259" r:id="rId11"/>
    <p:sldId id="260" r:id="rId12"/>
    <p:sldId id="261" r:id="rId13"/>
    <p:sldId id="284" r:id="rId14"/>
    <p:sldId id="301" r:id="rId15"/>
    <p:sldId id="274" r:id="rId16"/>
    <p:sldId id="262" r:id="rId17"/>
    <p:sldId id="263" r:id="rId18"/>
    <p:sldId id="264" r:id="rId19"/>
    <p:sldId id="278" r:id="rId20"/>
    <p:sldId id="265" r:id="rId21"/>
    <p:sldId id="295" r:id="rId22"/>
    <p:sldId id="266" r:id="rId23"/>
    <p:sldId id="267" r:id="rId24"/>
    <p:sldId id="277" r:id="rId25"/>
    <p:sldId id="294" r:id="rId26"/>
    <p:sldId id="304" r:id="rId27"/>
    <p:sldId id="293" r:id="rId28"/>
    <p:sldId id="314" r:id="rId29"/>
    <p:sldId id="290" r:id="rId30"/>
    <p:sldId id="272" r:id="rId31"/>
    <p:sldId id="268" r:id="rId32"/>
    <p:sldId id="310" r:id="rId33"/>
    <p:sldId id="311" r:id="rId34"/>
    <p:sldId id="312" r:id="rId35"/>
    <p:sldId id="269" r:id="rId36"/>
    <p:sldId id="270" r:id="rId37"/>
    <p:sldId id="271" r:id="rId38"/>
    <p:sldId id="273" r:id="rId39"/>
    <p:sldId id="275" r:id="rId40"/>
    <p:sldId id="298" r:id="rId41"/>
    <p:sldId id="283" r:id="rId42"/>
    <p:sldId id="280" r:id="rId43"/>
    <p:sldId id="279" r:id="rId44"/>
    <p:sldId id="302" r:id="rId45"/>
    <p:sldId id="291" r:id="rId46"/>
    <p:sldId id="287" r:id="rId47"/>
    <p:sldId id="307" r:id="rId48"/>
    <p:sldId id="288" r:id="rId49"/>
    <p:sldId id="306" r:id="rId50"/>
    <p:sldId id="281" r:id="rId51"/>
    <p:sldId id="299" r:id="rId52"/>
    <p:sldId id="282" r:id="rId53"/>
    <p:sldId id="309" r:id="rId54"/>
    <p:sldId id="300" r:id="rId5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A"/>
          </a:solidFill>
        </a:fill>
      </a:tcStyle>
    </a:wholeTbl>
    <a:band2H>
      <a:tcTxStyle/>
      <a:tcStyle>
        <a:tcBdr/>
        <a:fill>
          <a:solidFill>
            <a:srgbClr val="E6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EF1"/>
          </a:solidFill>
        </a:fill>
      </a:tcStyle>
    </a:wholeTbl>
    <a:band2H>
      <a:tcTxStyle/>
      <a:tcStyle>
        <a:tcBdr/>
        <a:fill>
          <a:solidFill>
            <a:srgbClr val="E6F6F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9CE"/>
          </a:solidFill>
        </a:fill>
      </a:tcStyle>
    </a:wholeTbl>
    <a:band2H>
      <a:tcTxStyle/>
      <a:tcStyle>
        <a:tcBdr/>
        <a:fill>
          <a:solidFill>
            <a:srgbClr val="F0F4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87084" autoAdjust="0"/>
  </p:normalViewPr>
  <p:slideViewPr>
    <p:cSldViewPr snapToGrid="0" snapToObjects="1">
      <p:cViewPr varScale="1">
        <p:scale>
          <a:sx n="137" d="100"/>
          <a:sy n="137" d="100"/>
        </p:scale>
        <p:origin x="2368" y="200"/>
      </p:cViewPr>
      <p:guideLst/>
    </p:cSldViewPr>
  </p:slideViewPr>
  <p:outlineViewPr>
    <p:cViewPr>
      <p:scale>
        <a:sx n="33" d="100"/>
        <a:sy n="33" d="100"/>
      </p:scale>
      <p:origin x="0" y="-28786"/>
    </p:cViewPr>
  </p:outlineViewPr>
  <p:notesTextViewPr>
    <p:cViewPr>
      <p:scale>
        <a:sx n="1" d="1"/>
        <a:sy n="1" d="1"/>
      </p:scale>
      <p:origin x="0" y="0"/>
    </p:cViewPr>
  </p:notesTextViewPr>
  <p:sorterViewPr>
    <p:cViewPr>
      <p:scale>
        <a:sx n="100" d="100"/>
        <a:sy n="100" d="100"/>
      </p:scale>
      <p:origin x="0" y="-3264"/>
    </p:cViewPr>
  </p:sorterViewPr>
  <p:notesViewPr>
    <p:cSldViewPr snapToGrid="0" snapToObjects="1">
      <p:cViewPr varScale="1">
        <p:scale>
          <a:sx n="62" d="100"/>
          <a:sy n="62" d="100"/>
        </p:scale>
        <p:origin x="315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algn="r" latinLnBrk="0">
      <a:defRPr sz="1200">
        <a:latin typeface="+mn-lt"/>
        <a:ea typeface="+mn-ea"/>
        <a:cs typeface="+mn-cs"/>
        <a:sym typeface="Arial"/>
      </a:defRPr>
    </a:lvl1pPr>
    <a:lvl2pPr indent="228600" algn="r" latinLnBrk="0">
      <a:defRPr sz="1200">
        <a:latin typeface="+mn-lt"/>
        <a:ea typeface="+mn-ea"/>
        <a:cs typeface="+mn-cs"/>
        <a:sym typeface="Arial"/>
      </a:defRPr>
    </a:lvl2pPr>
    <a:lvl3pPr indent="457200" algn="r" latinLnBrk="0">
      <a:defRPr sz="1200">
        <a:latin typeface="+mn-lt"/>
        <a:ea typeface="+mn-ea"/>
        <a:cs typeface="+mn-cs"/>
        <a:sym typeface="Arial"/>
      </a:defRPr>
    </a:lvl3pPr>
    <a:lvl4pPr indent="685800" algn="r" latinLnBrk="0">
      <a:defRPr sz="1200">
        <a:latin typeface="+mn-lt"/>
        <a:ea typeface="+mn-ea"/>
        <a:cs typeface="+mn-cs"/>
        <a:sym typeface="Arial"/>
      </a:defRPr>
    </a:lvl4pPr>
    <a:lvl5pPr indent="914400" algn="r" latinLnBrk="0">
      <a:defRPr sz="1200">
        <a:latin typeface="+mn-lt"/>
        <a:ea typeface="+mn-ea"/>
        <a:cs typeface="+mn-cs"/>
        <a:sym typeface="Arial"/>
      </a:defRPr>
    </a:lvl5pPr>
    <a:lvl6pPr indent="1143000" algn="r" latinLnBrk="0">
      <a:defRPr sz="1200">
        <a:latin typeface="+mn-lt"/>
        <a:ea typeface="+mn-ea"/>
        <a:cs typeface="+mn-cs"/>
        <a:sym typeface="Arial"/>
      </a:defRPr>
    </a:lvl6pPr>
    <a:lvl7pPr indent="1371600" algn="r" latinLnBrk="0">
      <a:defRPr sz="1200">
        <a:latin typeface="+mn-lt"/>
        <a:ea typeface="+mn-ea"/>
        <a:cs typeface="+mn-cs"/>
        <a:sym typeface="Arial"/>
      </a:defRPr>
    </a:lvl7pPr>
    <a:lvl8pPr indent="1600200" algn="r" latinLnBrk="0">
      <a:defRPr sz="1200">
        <a:latin typeface="+mn-lt"/>
        <a:ea typeface="+mn-ea"/>
        <a:cs typeface="+mn-cs"/>
        <a:sym typeface="Arial"/>
      </a:defRPr>
    </a:lvl8pPr>
    <a:lvl9pPr indent="1828800" algn="r" latinLnBrk="0">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nashpaz123/Please-Contain-Yourself"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to/azure/improve-your-dockerfile-best-practices-5l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nginxinc/docker-nginx/blob/master/stable/alpine/Dockerfil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examples.javacodegeeks.com/core-java/selenium-grid-docker-tutorial/" TargetMode="External"/><Relationship Id="rId4" Type="http://schemas.openxmlformats.org/officeDocument/2006/relationships/hyperlink" Target="https://github.com/nuxeo/docker-nuxeo/tree/master/10.10"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bogotobogo.com/DevOps/Docker/Docker_Nginx_WebServer.php"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examples.javacodegeeks.com/core-java/selenium-grid-docker-tutorial/"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testautomationguru.com/selenium-grid-setup-using-docker/"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www.seleniumeasy.com/selenium-tutorials/configure-selenium-grid-using-docker" TargetMode="External"/><Relationship Id="rId5" Type="http://schemas.openxmlformats.org/officeDocument/2006/relationships/hyperlink" Target="https://www.dev2qa.com/setup-selenium-grid-with-docker/" TargetMode="External"/><Relationship Id="rId4" Type="http://schemas.openxmlformats.org/officeDocument/2006/relationships/hyperlink" Target="https://examples.javacodegeeks.com/core-java/selenium-grid-docker-tutorial/"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On-premises_software"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Docker_(software)#cite_note-Linux-32" TargetMode="External"/><Relationship Id="rId5" Type="http://schemas.openxmlformats.org/officeDocument/2006/relationships/hyperlink" Target="https://en.wikipedia.org/wiki/Private_cloud" TargetMode="External"/><Relationship Id="rId4" Type="http://schemas.openxmlformats.org/officeDocument/2006/relationships/hyperlink" Target="https://en.wikipedia.org/wiki/Public_cloud"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rtl="0" eaLnBrk="0" fontAlgn="base" latinLnBrk="0">
              <a:spcBef>
                <a:spcPct val="0"/>
              </a:spcBef>
              <a:spcAft>
                <a:spcPct val="0"/>
              </a:spcAft>
            </a:pPr>
            <a:r>
              <a:rPr lang="en-US" dirty="0">
                <a:hlinkClick r:id="rId3"/>
              </a:rPr>
              <a:t>https://github.com/nashpaz123/Please-Contain-Yourself</a:t>
            </a:r>
            <a:r>
              <a:rPr lang="en-US" dirty="0"/>
              <a:t> </a:t>
            </a:r>
            <a:endParaRPr lang="en-US" b="0" dirty="0"/>
          </a:p>
        </p:txBody>
      </p:sp>
    </p:spTree>
    <p:extLst>
      <p:ext uri="{BB962C8B-B14F-4D97-AF65-F5344CB8AC3E}">
        <p14:creationId xmlns:p14="http://schemas.microsoft.com/office/powerpoint/2010/main" val="2468963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pPr algn="l">
              <a:defRPr>
                <a:latin typeface="Calibri"/>
                <a:ea typeface="Calibri"/>
                <a:cs typeface="Calibri"/>
                <a:sym typeface="Calibri"/>
              </a:defRPr>
            </a:pPr>
            <a:r>
              <a:rPr dirty="0"/>
              <a:t>Automatically build a Docker image on Docker-Hub:</a:t>
            </a:r>
          </a:p>
          <a:p>
            <a:pPr algn="l">
              <a:defRPr>
                <a:latin typeface="Calibri"/>
                <a:ea typeface="Calibri"/>
                <a:cs typeface="Calibri"/>
                <a:sym typeface="Calibri"/>
              </a:defRPr>
            </a:pPr>
            <a:endParaRPr dirty="0"/>
          </a:p>
          <a:p>
            <a:pPr algn="l">
              <a:defRPr>
                <a:latin typeface="Calibri"/>
                <a:ea typeface="Calibri"/>
                <a:cs typeface="Calibri"/>
                <a:sym typeface="Calibri"/>
              </a:defRPr>
            </a:pPr>
            <a:r>
              <a:rPr dirty="0"/>
              <a:t>Example: playground-</a:t>
            </a:r>
            <a:r>
              <a:rPr dirty="0" err="1"/>
              <a:t>docker</a:t>
            </a:r>
            <a:r>
              <a:rPr dirty="0"/>
              <a:t>-</a:t>
            </a:r>
            <a:r>
              <a:rPr dirty="0" err="1"/>
              <a:t>echoey</a:t>
            </a:r>
            <a:r>
              <a:rPr dirty="0"/>
              <a:t> in </a:t>
            </a:r>
            <a:r>
              <a:rPr dirty="0" err="1"/>
              <a:t>Bitbucket</a:t>
            </a:r>
            <a:r>
              <a:rPr dirty="0"/>
              <a:t>: https://bitbucket.org/inftec/playground-docker-echoey/overview </a:t>
            </a:r>
          </a:p>
          <a:p>
            <a:pPr algn="l">
              <a:defRPr>
                <a:latin typeface="Calibri"/>
                <a:ea typeface="Calibri"/>
                <a:cs typeface="Calibri"/>
                <a:sym typeface="Calibri"/>
              </a:defRPr>
            </a:pPr>
            <a:endParaRPr dirty="0"/>
          </a:p>
          <a:p>
            <a:pPr algn="l">
              <a:defRPr>
                <a:latin typeface="Calibri"/>
                <a:ea typeface="Calibri"/>
                <a:cs typeface="Calibri"/>
                <a:sym typeface="Calibri"/>
              </a:defRPr>
            </a:pPr>
            <a:r>
              <a:rPr dirty="0"/>
              <a:t>Automated Build Repository on Docker Hub: https://registry.hub.docker.com/u/pazoozoo/playground-docker-echoey/</a:t>
            </a:r>
          </a:p>
          <a:p>
            <a:pPr algn="l">
              <a:defRPr>
                <a:latin typeface="Calibri"/>
                <a:ea typeface="Calibri"/>
                <a:cs typeface="Calibri"/>
                <a:sym typeface="Calibri"/>
              </a:defRPr>
            </a:pPr>
            <a:endParaRPr dirty="0"/>
          </a:p>
          <a:p>
            <a:pPr algn="l">
              <a:defRPr>
                <a:latin typeface="Calibri"/>
                <a:ea typeface="Calibri"/>
                <a:cs typeface="Calibri"/>
                <a:sym typeface="Calibri"/>
              </a:defRPr>
            </a:pPr>
            <a:r>
              <a:rPr dirty="0"/>
              <a:t>Build took around 5 minutes...</a:t>
            </a:r>
          </a:p>
          <a:p>
            <a:pPr algn="l">
              <a:defRPr>
                <a:latin typeface="Calibri"/>
                <a:ea typeface="Calibri"/>
                <a:cs typeface="Calibri"/>
                <a:sym typeface="Calibri"/>
              </a:defRPr>
            </a:pPr>
            <a:endParaRPr dirty="0"/>
          </a:p>
          <a:p>
            <a:pPr algn="l">
              <a:defRPr>
                <a:latin typeface="Calibri"/>
                <a:ea typeface="Calibri"/>
                <a:cs typeface="Calibri"/>
                <a:sym typeface="Calibri"/>
              </a:defRPr>
            </a:pPr>
            <a:endParaRPr dirty="0"/>
          </a:p>
          <a:p>
            <a:pPr algn="l">
              <a:defRPr>
                <a:latin typeface="Calibri"/>
                <a:ea typeface="Calibri"/>
                <a:cs typeface="Calibri"/>
                <a:sym typeface="Calibri"/>
              </a:defRPr>
            </a:pPr>
            <a:r>
              <a:rPr dirty="0"/>
              <a:t>Run on AWS Elastic Beanstalk:</a:t>
            </a:r>
          </a:p>
          <a:p>
            <a:pPr marL="171450" indent="-171450" algn="l">
              <a:buClr>
                <a:srgbClr val="000000"/>
              </a:buClr>
              <a:buSzPct val="100000"/>
              <a:buFont typeface="Trebuchet MS"/>
              <a:buChar char="-"/>
              <a:defRPr>
                <a:latin typeface="Calibri"/>
                <a:ea typeface="Calibri"/>
                <a:cs typeface="Calibri"/>
                <a:sym typeface="Calibri"/>
              </a:defRPr>
            </a:pPr>
            <a:r>
              <a:rPr dirty="0"/>
              <a:t>Need to ZIP </a:t>
            </a:r>
            <a:r>
              <a:rPr dirty="0" err="1"/>
              <a:t>Dockerfile</a:t>
            </a:r>
            <a:r>
              <a:rPr dirty="0"/>
              <a:t> and dependencies (ADD files)</a:t>
            </a:r>
          </a:p>
          <a:p>
            <a:pPr marL="171450" indent="-171450" algn="l">
              <a:buClr>
                <a:srgbClr val="000000"/>
              </a:buClr>
              <a:buSzPct val="100000"/>
              <a:buFont typeface="Trebuchet MS"/>
              <a:buChar char="-"/>
              <a:defRPr>
                <a:latin typeface="Calibri"/>
                <a:ea typeface="Calibri"/>
                <a:cs typeface="Calibri"/>
                <a:sym typeface="Calibri"/>
              </a:defRPr>
            </a:pPr>
            <a:r>
              <a:rPr dirty="0"/>
              <a:t>Beanstalk environment expects HTTP service on first </a:t>
            </a:r>
            <a:r>
              <a:rPr dirty="0" err="1"/>
              <a:t>EXPOSEd</a:t>
            </a:r>
            <a:r>
              <a:rPr dirty="0"/>
              <a:t> port though → not working with dummy echo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pPr marL="171450" indent="-171450" algn="l">
              <a:buClr>
                <a:srgbClr val="000000"/>
              </a:buClr>
              <a:buSzPct val="100000"/>
              <a:buFont typeface="Arial"/>
              <a:buChar char="•"/>
              <a:defRPr>
                <a:latin typeface="Calibri"/>
                <a:ea typeface="Calibri"/>
                <a:cs typeface="Calibri"/>
                <a:sym typeface="Calibri"/>
              </a:defRPr>
            </a:pPr>
            <a:r>
              <a:rPr dirty="0"/>
              <a:t>Immediately exits</a:t>
            </a:r>
          </a:p>
          <a:p>
            <a:pPr marL="628650" lvl="1" indent="-171450" algn="l">
              <a:buClr>
                <a:srgbClr val="000000"/>
              </a:buClr>
              <a:buSzPct val="100000"/>
              <a:buFont typeface="Arial"/>
              <a:buChar char="•"/>
              <a:defRPr>
                <a:latin typeface="Calibri"/>
                <a:ea typeface="Calibri"/>
                <a:cs typeface="Calibri"/>
                <a:sym typeface="Calibri"/>
              </a:defRPr>
            </a:pPr>
            <a:r>
              <a:rPr dirty="0" err="1"/>
              <a:t>docker</a:t>
            </a:r>
            <a:r>
              <a:rPr dirty="0"/>
              <a:t> </a:t>
            </a:r>
            <a:r>
              <a:rPr dirty="0" err="1"/>
              <a:t>ps</a:t>
            </a:r>
            <a:endParaRPr dirty="0"/>
          </a:p>
          <a:p>
            <a:pPr marL="628650" lvl="1" indent="-171450" algn="l">
              <a:buClr>
                <a:srgbClr val="000000"/>
              </a:buClr>
              <a:buSzPct val="100000"/>
              <a:buFont typeface="Arial"/>
              <a:buChar char="•"/>
              <a:defRPr>
                <a:latin typeface="Calibri"/>
                <a:ea typeface="Calibri"/>
                <a:cs typeface="Calibri"/>
                <a:sym typeface="Calibri"/>
              </a:defRPr>
            </a:pPr>
            <a:r>
              <a:rPr dirty="0" err="1"/>
              <a:t>docker</a:t>
            </a:r>
            <a:r>
              <a:rPr dirty="0"/>
              <a:t> </a:t>
            </a:r>
            <a:r>
              <a:rPr dirty="0" err="1"/>
              <a:t>ps</a:t>
            </a:r>
            <a:r>
              <a:rPr dirty="0"/>
              <a:t> –a</a:t>
            </a:r>
          </a:p>
          <a:p>
            <a:pPr marL="1085850" lvl="2" indent="-171450" algn="l">
              <a:buClr>
                <a:srgbClr val="000000"/>
              </a:buClr>
              <a:buSzPct val="100000"/>
              <a:buFont typeface="Arial"/>
              <a:buChar char="•"/>
              <a:defRPr>
                <a:latin typeface="Calibri"/>
                <a:ea typeface="Calibri"/>
                <a:cs typeface="Calibri"/>
                <a:sym typeface="Calibri"/>
              </a:defRPr>
            </a:pPr>
            <a:r>
              <a:rPr dirty="0"/>
              <a:t>Re-attach: </a:t>
            </a:r>
            <a:r>
              <a:rPr dirty="0" err="1"/>
              <a:t>docker</a:t>
            </a:r>
            <a:r>
              <a:rPr dirty="0"/>
              <a:t> start –</a:t>
            </a:r>
            <a:r>
              <a:rPr dirty="0" err="1"/>
              <a:t>i</a:t>
            </a:r>
            <a:r>
              <a:rPr dirty="0"/>
              <a:t> </a:t>
            </a:r>
            <a:r>
              <a:rPr dirty="0" err="1"/>
              <a:t>stoic_wozniak</a:t>
            </a:r>
            <a:endParaRPr dirty="0"/>
          </a:p>
          <a:p>
            <a:pPr marL="628650" lvl="1" indent="-171450" algn="l">
              <a:buClr>
                <a:srgbClr val="000000"/>
              </a:buClr>
              <a:buSzPct val="100000"/>
              <a:buFont typeface="Arial"/>
              <a:buChar char="•"/>
              <a:defRPr>
                <a:latin typeface="Calibri"/>
                <a:ea typeface="Calibri"/>
                <a:cs typeface="Calibri"/>
                <a:sym typeface="Calibri"/>
              </a:defRPr>
            </a:pPr>
            <a:r>
              <a:rPr dirty="0" err="1"/>
              <a:t>docker</a:t>
            </a:r>
            <a:r>
              <a:rPr dirty="0"/>
              <a:t> commit –m «message» </a:t>
            </a:r>
            <a:r>
              <a:rPr dirty="0" err="1"/>
              <a:t>containerId</a:t>
            </a:r>
            <a:r>
              <a:rPr dirty="0"/>
              <a:t> </a:t>
            </a:r>
            <a:r>
              <a:rPr dirty="0" err="1"/>
              <a:t>imageName</a:t>
            </a:r>
            <a:r>
              <a:rPr dirty="0"/>
              <a:t>(e.g. </a:t>
            </a:r>
            <a:r>
              <a:rPr dirty="0" err="1"/>
              <a:t>mytest</a:t>
            </a:r>
            <a:r>
              <a:rPr dirty="0"/>
              <a:t>/test1:1.0)</a:t>
            </a:r>
          </a:p>
          <a:p>
            <a:pPr marL="1085850" lvl="2" indent="-171450" algn="l">
              <a:buClr>
                <a:srgbClr val="000000"/>
              </a:buClr>
              <a:buSzPct val="100000"/>
              <a:buFont typeface="Arial"/>
              <a:buChar char="•"/>
              <a:defRPr>
                <a:latin typeface="Calibri"/>
                <a:ea typeface="Calibri"/>
                <a:cs typeface="Calibri"/>
                <a:sym typeface="Calibri"/>
              </a:defRPr>
            </a:pPr>
            <a:r>
              <a:rPr dirty="0"/>
              <a:t>New Image</a:t>
            </a:r>
          </a:p>
          <a:p>
            <a:pPr marL="628650" lvl="1" indent="-171450" algn="l">
              <a:buClr>
                <a:srgbClr val="000000"/>
              </a:buClr>
              <a:buSzPct val="100000"/>
              <a:buFont typeface="Arial"/>
              <a:buChar char="•"/>
              <a:defRPr>
                <a:latin typeface="Calibri"/>
                <a:ea typeface="Calibri"/>
                <a:cs typeface="Calibri"/>
                <a:sym typeface="Calibri"/>
              </a:defRPr>
            </a:pPr>
            <a:r>
              <a:rPr dirty="0" err="1"/>
              <a:t>docker</a:t>
            </a:r>
            <a:r>
              <a:rPr dirty="0"/>
              <a:t> images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Run -d</a:t>
            </a:r>
          </a:p>
          <a:p>
            <a:pPr rtl="0"/>
            <a:r>
              <a:rPr lang="en-US" dirty="0"/>
              <a:t>Image tag</a:t>
            </a:r>
          </a:p>
        </p:txBody>
      </p:sp>
    </p:spTree>
    <p:extLst>
      <p:ext uri="{BB962C8B-B14F-4D97-AF65-F5344CB8AC3E}">
        <p14:creationId xmlns:p14="http://schemas.microsoft.com/office/powerpoint/2010/main" val="16746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t>docker run --rm to remove container after termination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dirty="0"/>
              <a:t>docker run --rm to remove container after termination</a:t>
            </a:r>
            <a:endParaRPr lang="en-US" dirty="0"/>
          </a:p>
        </p:txBody>
      </p:sp>
    </p:spTree>
    <p:extLst>
      <p:ext uri="{BB962C8B-B14F-4D97-AF65-F5344CB8AC3E}">
        <p14:creationId xmlns:p14="http://schemas.microsoft.com/office/powerpoint/2010/main" val="1869143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commit is debatable as a “dirty” practice</a:t>
            </a:r>
          </a:p>
          <a:p>
            <a:r>
              <a:rPr lang="en-US" dirty="0"/>
              <a:t>docker commit $(docker </a:t>
            </a:r>
            <a:r>
              <a:rPr lang="en-US" dirty="0" err="1"/>
              <a:t>ps</a:t>
            </a:r>
            <a:r>
              <a:rPr lang="en-US" dirty="0"/>
              <a:t> | grep </a:t>
            </a:r>
            <a:r>
              <a:rPr lang="en-US" dirty="0" err="1"/>
              <a:t>ngin</a:t>
            </a:r>
            <a:r>
              <a:rPr lang="en-US" dirty="0"/>
              <a:t> |awk '{print $1}') nginxcommitedimage:1</a:t>
            </a:r>
          </a:p>
        </p:txBody>
      </p:sp>
    </p:spTree>
    <p:extLst>
      <p:ext uri="{BB962C8B-B14F-4D97-AF65-F5344CB8AC3E}">
        <p14:creationId xmlns:p14="http://schemas.microsoft.com/office/powerpoint/2010/main" val="14302450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dirty="0"/>
              <a:t>https://</a:t>
            </a:r>
            <a:r>
              <a:rPr lang="en-US" dirty="0" err="1"/>
              <a:t>dockerlabs.collabnix.com</a:t>
            </a:r>
            <a:r>
              <a:rPr lang="en-US" dirty="0"/>
              <a:t>/docker/</a:t>
            </a:r>
            <a:r>
              <a:rPr lang="en-US" dirty="0" err="1"/>
              <a:t>cheatsheet</a:t>
            </a:r>
            <a:r>
              <a:rPr lang="en-US" dirty="0"/>
              <a:t>/</a:t>
            </a:r>
            <a:endParaRPr lang="en-IL" dirty="0"/>
          </a:p>
        </p:txBody>
      </p:sp>
    </p:spTree>
    <p:extLst>
      <p:ext uri="{BB962C8B-B14F-4D97-AF65-F5344CB8AC3E}">
        <p14:creationId xmlns:p14="http://schemas.microsoft.com/office/powerpoint/2010/main" val="624963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eaLnBrk="1" fontAlgn="auto" latinLnBrk="0" hangingPunct="1">
              <a:lnSpc>
                <a:spcPct val="100000"/>
              </a:lnSpc>
              <a:spcBef>
                <a:spcPts val="0"/>
              </a:spcBef>
              <a:spcAft>
                <a:spcPts val="0"/>
              </a:spcAft>
              <a:buClrTx/>
              <a:buSzTx/>
              <a:buFontTx/>
              <a:buNone/>
              <a:tabLst/>
              <a:defRPr/>
            </a:pPr>
            <a:r>
              <a:rPr lang="en-US" sz="1200" dirty="0">
                <a:latin typeface="+mn-lt"/>
                <a:ea typeface="+mn-ea"/>
                <a:cs typeface="+mn-cs"/>
                <a:sym typeface="Calibri"/>
              </a:rPr>
              <a:t>RUN</a:t>
            </a:r>
            <a:r>
              <a:rPr lang="en-US" sz="1200" b="0" i="0" dirty="0">
                <a:effectLst/>
                <a:latin typeface="+mn-lt"/>
                <a:ea typeface="+mn-ea"/>
                <a:cs typeface="+mn-cs"/>
                <a:sym typeface="Calibri"/>
              </a:rPr>
              <a:t>, </a:t>
            </a:r>
            <a:r>
              <a:rPr lang="en-US" sz="1200" dirty="0">
                <a:latin typeface="+mn-lt"/>
                <a:ea typeface="+mn-ea"/>
                <a:cs typeface="+mn-cs"/>
                <a:sym typeface="Calibri"/>
              </a:rPr>
              <a:t>COPY</a:t>
            </a:r>
            <a:r>
              <a:rPr lang="en-US" sz="1200" b="0" i="0" dirty="0">
                <a:effectLst/>
                <a:latin typeface="+mn-lt"/>
                <a:ea typeface="+mn-ea"/>
                <a:cs typeface="+mn-cs"/>
                <a:sym typeface="Calibri"/>
              </a:rPr>
              <a:t>, </a:t>
            </a:r>
            <a:r>
              <a:rPr lang="en-US" sz="1200" dirty="0">
                <a:latin typeface="+mn-lt"/>
                <a:ea typeface="+mn-ea"/>
                <a:cs typeface="+mn-cs"/>
                <a:sym typeface="Calibri"/>
              </a:rPr>
              <a:t>ADD will create a new layer (which will sit along</a:t>
            </a:r>
            <a:r>
              <a:rPr lang="en-US" sz="1200" baseline="0" dirty="0">
                <a:latin typeface="+mn-lt"/>
                <a:ea typeface="+mn-ea"/>
                <a:cs typeface="+mn-cs"/>
                <a:sym typeface="Calibri"/>
              </a:rPr>
              <a:t> with existing layers)</a:t>
            </a:r>
            <a:endParaRPr lang="en-US" dirty="0"/>
          </a:p>
          <a:p>
            <a:endParaRPr lang="en-US" dirty="0"/>
          </a:p>
        </p:txBody>
      </p:sp>
    </p:spTree>
    <p:extLst>
      <p:ext uri="{BB962C8B-B14F-4D97-AF65-F5344CB8AC3E}">
        <p14:creationId xmlns:p14="http://schemas.microsoft.com/office/powerpoint/2010/main" val="431928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algn="l">
              <a:defRPr>
                <a:latin typeface="Calibri"/>
                <a:ea typeface="Calibri"/>
                <a:cs typeface="Calibri"/>
                <a:sym typeface="Calibri"/>
              </a:defRPr>
            </a:pPr>
            <a:r>
              <a:rPr lang="en-US" dirty="0"/>
              <a:t>Provide</a:t>
            </a:r>
            <a:r>
              <a:rPr lang="en-US" baseline="0" dirty="0"/>
              <a:t> </a:t>
            </a:r>
            <a:r>
              <a:rPr lang="en-US" baseline="0" dirty="0" err="1"/>
              <a:t>sh</a:t>
            </a:r>
            <a:r>
              <a:rPr lang="en-US" baseline="0" dirty="0"/>
              <a:t> (or explain vim)</a:t>
            </a:r>
          </a:p>
          <a:p>
            <a:pPr lvl="1" indent="808634" algn="l" defTabSz="896111" rtl="0">
              <a:lnSpc>
                <a:spcPct val="90000"/>
              </a:lnSpc>
              <a:spcBef>
                <a:spcPts val="400"/>
              </a:spcBef>
              <a:defRPr sz="1764" b="1">
                <a:solidFill>
                  <a:srgbClr val="03495C"/>
                </a:solidFill>
                <a:latin typeface="Comic Sans MS"/>
                <a:ea typeface="Comic Sans MS"/>
                <a:cs typeface="Comic Sans MS"/>
                <a:sym typeface="Comic Sans MS"/>
              </a:defRPr>
            </a:pPr>
            <a:r>
              <a:rPr lang="en-US" dirty="0">
                <a:solidFill>
                  <a:srgbClr val="00B050"/>
                </a:solidFill>
              </a:rPr>
              <a:t>#!/bin/sh</a:t>
            </a:r>
          </a:p>
          <a:p>
            <a:pPr lvl="1" indent="808634" algn="l" defTabSz="896111" rtl="0">
              <a:lnSpc>
                <a:spcPct val="90000"/>
              </a:lnSpc>
              <a:spcBef>
                <a:spcPts val="400"/>
              </a:spcBef>
              <a:defRPr sz="1764" b="1">
                <a:solidFill>
                  <a:srgbClr val="03495C"/>
                </a:solidFill>
                <a:latin typeface="Comic Sans MS"/>
                <a:ea typeface="Comic Sans MS"/>
                <a:cs typeface="Comic Sans MS"/>
                <a:sym typeface="Comic Sans MS"/>
              </a:defRPr>
            </a:pPr>
            <a:endParaRPr lang="en-US" dirty="0">
              <a:solidFill>
                <a:srgbClr val="00B050"/>
              </a:solidFill>
            </a:endParaRPr>
          </a:p>
          <a:p>
            <a:pPr lvl="1" indent="808634" algn="l" defTabSz="896111" rtl="0">
              <a:lnSpc>
                <a:spcPct val="90000"/>
              </a:lnSpc>
              <a:spcBef>
                <a:spcPts val="400"/>
              </a:spcBef>
              <a:defRPr sz="1764" b="1">
                <a:solidFill>
                  <a:srgbClr val="03495C"/>
                </a:solidFill>
                <a:latin typeface="Comic Sans MS"/>
                <a:ea typeface="Comic Sans MS"/>
                <a:cs typeface="Comic Sans MS"/>
                <a:sym typeface="Comic Sans MS"/>
              </a:defRPr>
            </a:pPr>
            <a:r>
              <a:rPr lang="en-US" dirty="0">
                <a:solidFill>
                  <a:srgbClr val="00B050"/>
                </a:solidFill>
              </a:rPr>
              <a:t>echo This is from my </a:t>
            </a:r>
            <a:r>
              <a:rPr lang="en-US" dirty="0" err="1">
                <a:solidFill>
                  <a:srgbClr val="00B050"/>
                </a:solidFill>
              </a:rPr>
              <a:t>dockerfile</a:t>
            </a:r>
            <a:endParaRPr lang="en-US" dirty="0">
              <a:solidFill>
                <a:srgbClr val="00B050"/>
              </a:solidFill>
            </a:endParaRPr>
          </a:p>
          <a:p>
            <a:pPr algn="l">
              <a:defRPr>
                <a:latin typeface="Calibri"/>
                <a:ea typeface="Calibri"/>
                <a:cs typeface="Calibri"/>
                <a:sym typeface="Calibri"/>
              </a:defRPr>
            </a:pPr>
            <a:r>
              <a:rPr lang="en-US" baseline="0" dirty="0"/>
              <a:t>----------------------------------</a:t>
            </a:r>
          </a:p>
          <a:p>
            <a:pPr lvl="1" indent="803275" algn="l" defTabSz="896111">
              <a:lnSpc>
                <a:spcPct val="90000"/>
              </a:lnSpc>
              <a:spcBef>
                <a:spcPts val="400"/>
              </a:spcBef>
              <a:defRPr sz="1764" b="1">
                <a:solidFill>
                  <a:srgbClr val="03495C"/>
                </a:solidFill>
                <a:latin typeface="Comic Sans MS"/>
                <a:ea typeface="Comic Sans MS"/>
                <a:cs typeface="Comic Sans MS"/>
                <a:sym typeface="Comic Sans MS"/>
              </a:defRPr>
            </a:pPr>
            <a:r>
              <a:rPr lang="en-US" dirty="0">
                <a:solidFill>
                  <a:srgbClr val="00B050"/>
                </a:solidFill>
              </a:rPr>
              <a:t>FROM alpine</a:t>
            </a:r>
          </a:p>
          <a:p>
            <a:pPr lvl="1" indent="803275" algn="l" defTabSz="896111">
              <a:lnSpc>
                <a:spcPct val="90000"/>
              </a:lnSpc>
              <a:spcBef>
                <a:spcPts val="400"/>
              </a:spcBef>
              <a:defRPr sz="1764" b="1">
                <a:solidFill>
                  <a:srgbClr val="03495C"/>
                </a:solidFill>
                <a:latin typeface="Comic Sans MS"/>
                <a:ea typeface="Comic Sans MS"/>
                <a:cs typeface="Comic Sans MS"/>
                <a:sym typeface="Comic Sans MS"/>
              </a:defRPr>
            </a:pPr>
            <a:endParaRPr lang="en-US" dirty="0">
              <a:solidFill>
                <a:srgbClr val="00B050"/>
              </a:solidFill>
            </a:endParaRPr>
          </a:p>
          <a:p>
            <a:pPr lvl="1" indent="803275" algn="l" defTabSz="896111">
              <a:lnSpc>
                <a:spcPct val="90000"/>
              </a:lnSpc>
              <a:spcBef>
                <a:spcPts val="400"/>
              </a:spcBef>
              <a:defRPr sz="1764" b="1">
                <a:solidFill>
                  <a:srgbClr val="03495C"/>
                </a:solidFill>
                <a:latin typeface="Comic Sans MS"/>
                <a:ea typeface="Comic Sans MS"/>
                <a:cs typeface="Comic Sans MS"/>
                <a:sym typeface="Comic Sans MS"/>
              </a:defRPr>
            </a:pPr>
            <a:r>
              <a:rPr lang="en-US" dirty="0">
                <a:solidFill>
                  <a:srgbClr val="00B050"/>
                </a:solidFill>
              </a:rPr>
              <a:t>COPY message.sh /</a:t>
            </a:r>
          </a:p>
          <a:p>
            <a:pPr lvl="1" indent="803275" algn="l" defTabSz="896111">
              <a:lnSpc>
                <a:spcPct val="90000"/>
              </a:lnSpc>
              <a:spcBef>
                <a:spcPts val="400"/>
              </a:spcBef>
              <a:defRPr sz="1764" b="1">
                <a:solidFill>
                  <a:srgbClr val="03495C"/>
                </a:solidFill>
                <a:latin typeface="Comic Sans MS"/>
                <a:ea typeface="Comic Sans MS"/>
                <a:cs typeface="Comic Sans MS"/>
                <a:sym typeface="Comic Sans MS"/>
              </a:defRPr>
            </a:pPr>
            <a:endParaRPr lang="en-US" dirty="0">
              <a:solidFill>
                <a:srgbClr val="00B050"/>
              </a:solidFill>
            </a:endParaRPr>
          </a:p>
          <a:p>
            <a:pPr lvl="1" indent="803275" algn="l" defTabSz="896111">
              <a:lnSpc>
                <a:spcPct val="90000"/>
              </a:lnSpc>
              <a:spcBef>
                <a:spcPts val="400"/>
              </a:spcBef>
              <a:defRPr sz="1764" b="1">
                <a:solidFill>
                  <a:srgbClr val="03495C"/>
                </a:solidFill>
                <a:latin typeface="Comic Sans MS"/>
                <a:ea typeface="Comic Sans MS"/>
                <a:cs typeface="Comic Sans MS"/>
                <a:sym typeface="Comic Sans MS"/>
              </a:defRPr>
            </a:pPr>
            <a:r>
              <a:rPr lang="en-US" dirty="0">
                <a:solidFill>
                  <a:srgbClr val="00B050"/>
                </a:solidFill>
              </a:rPr>
              <a:t>CMD ["</a:t>
            </a:r>
            <a:r>
              <a:rPr lang="en-US" dirty="0" err="1">
                <a:solidFill>
                  <a:srgbClr val="00B050"/>
                </a:solidFill>
              </a:rPr>
              <a:t>sh</a:t>
            </a:r>
            <a:r>
              <a:rPr lang="en-US" dirty="0">
                <a:solidFill>
                  <a:srgbClr val="00B050"/>
                </a:solidFill>
              </a:rPr>
              <a:t>", "message.sh"]</a:t>
            </a:r>
          </a:p>
          <a:p>
            <a:pPr algn="l">
              <a:defRPr>
                <a:latin typeface="Calibri"/>
                <a:ea typeface="Calibri"/>
                <a:cs typeface="Calibri"/>
                <a:sym typeface="Calibri"/>
              </a:defRPr>
            </a:pPr>
            <a:endParaRPr dirty="0"/>
          </a:p>
          <a:p>
            <a:pPr algn="l">
              <a:defRPr>
                <a:latin typeface="Calibri"/>
                <a:ea typeface="Calibri"/>
                <a:cs typeface="Calibri"/>
                <a:sym typeface="Calibri"/>
              </a:defRPr>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pPr algn="l" rtl="0" latinLnBrk="0">
              <a:defRPr>
                <a:latin typeface="Calibri"/>
                <a:ea typeface="Calibri"/>
                <a:cs typeface="Calibri"/>
                <a:sym typeface="Calibri"/>
              </a:defRPr>
            </a:pPr>
            <a:endParaRPr dirty="0"/>
          </a:p>
        </p:txBody>
      </p:sp>
    </p:spTree>
    <p:extLst>
      <p:ext uri="{BB962C8B-B14F-4D97-AF65-F5344CB8AC3E}">
        <p14:creationId xmlns:p14="http://schemas.microsoft.com/office/powerpoint/2010/main" val="345368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eaLnBrk="0" fontAlgn="base">
              <a:spcBef>
                <a:spcPct val="0"/>
              </a:spcBef>
              <a:spcAft>
                <a:spcPct val="0"/>
              </a:spcAft>
            </a:pPr>
            <a:r>
              <a:rPr lang="en-US" altLang="en-US" sz="1200" b="1" dirty="0">
                <a:solidFill>
                  <a:srgbClr val="03495C"/>
                </a:solidFill>
                <a:latin typeface="Comic Sans MS"/>
                <a:ea typeface="Comic Sans MS"/>
                <a:cs typeface="Comic Sans MS"/>
              </a:rPr>
              <a:t>docker container run --name my-nginx-container-1 -v /</a:t>
            </a:r>
            <a:r>
              <a:rPr lang="en-US" altLang="en-US" sz="1200" b="1" dirty="0" err="1">
                <a:solidFill>
                  <a:srgbClr val="03495C"/>
                </a:solidFill>
                <a:latin typeface="Comic Sans MS"/>
                <a:ea typeface="Comic Sans MS"/>
                <a:cs typeface="Comic Sans MS"/>
              </a:rPr>
              <a:t>tmp</a:t>
            </a:r>
            <a:r>
              <a:rPr lang="en-US" altLang="en-US" sz="1200" b="1" dirty="0">
                <a:solidFill>
                  <a:srgbClr val="03495C"/>
                </a:solidFill>
                <a:latin typeface="Comic Sans MS"/>
                <a:ea typeface="Comic Sans MS"/>
                <a:cs typeface="Comic Sans MS"/>
              </a:rPr>
              <a:t>/docker-host/html:/</a:t>
            </a:r>
            <a:r>
              <a:rPr lang="en-US" altLang="en-US" sz="1200" b="1" dirty="0" err="1">
                <a:solidFill>
                  <a:srgbClr val="03495C"/>
                </a:solidFill>
                <a:latin typeface="Comic Sans MS"/>
                <a:ea typeface="Comic Sans MS"/>
                <a:cs typeface="Comic Sans MS"/>
              </a:rPr>
              <a:t>usr</a:t>
            </a:r>
            <a:r>
              <a:rPr lang="en-US" altLang="en-US" sz="1200" b="1" dirty="0">
                <a:solidFill>
                  <a:srgbClr val="03495C"/>
                </a:solidFill>
                <a:latin typeface="Comic Sans MS"/>
                <a:ea typeface="Comic Sans MS"/>
                <a:cs typeface="Comic Sans MS"/>
              </a:rPr>
              <a:t>/share/</a:t>
            </a:r>
            <a:r>
              <a:rPr lang="en-US" altLang="en-US" sz="1200" b="1" dirty="0" err="1">
                <a:solidFill>
                  <a:srgbClr val="03495C"/>
                </a:solidFill>
                <a:latin typeface="Comic Sans MS"/>
                <a:ea typeface="Comic Sans MS"/>
                <a:cs typeface="Comic Sans MS"/>
              </a:rPr>
              <a:t>nginx</a:t>
            </a:r>
            <a:r>
              <a:rPr lang="en-US" altLang="en-US" sz="1200" b="1" dirty="0">
                <a:solidFill>
                  <a:srgbClr val="03495C"/>
                </a:solidFill>
                <a:latin typeface="Comic Sans MS"/>
                <a:ea typeface="Comic Sans MS"/>
                <a:cs typeface="Comic Sans MS"/>
              </a:rPr>
              <a:t>/</a:t>
            </a:r>
            <a:r>
              <a:rPr lang="en-US" altLang="en-US" sz="1200" b="1" dirty="0" err="1">
                <a:solidFill>
                  <a:srgbClr val="03495C"/>
                </a:solidFill>
                <a:latin typeface="Comic Sans MS"/>
                <a:ea typeface="Comic Sans MS"/>
                <a:cs typeface="Comic Sans MS"/>
              </a:rPr>
              <a:t>html:ro</a:t>
            </a:r>
            <a:r>
              <a:rPr lang="en-US" altLang="en-US" sz="1200" b="1" dirty="0">
                <a:solidFill>
                  <a:srgbClr val="03495C"/>
                </a:solidFill>
                <a:latin typeface="Comic Sans MS"/>
                <a:ea typeface="Comic Sans MS"/>
                <a:cs typeface="Comic Sans MS"/>
              </a:rPr>
              <a:t> -p 80:80 -d </a:t>
            </a:r>
            <a:r>
              <a:rPr lang="en-US" altLang="en-US" sz="1200" b="1" dirty="0" err="1">
                <a:solidFill>
                  <a:srgbClr val="03495C"/>
                </a:solidFill>
                <a:latin typeface="Comic Sans MS"/>
                <a:ea typeface="Comic Sans MS"/>
                <a:cs typeface="Comic Sans MS"/>
              </a:rPr>
              <a:t>nginx</a:t>
            </a:r>
            <a:endParaRPr lang="en-US" altLang="en-US" sz="1200" b="1" dirty="0">
              <a:solidFill>
                <a:srgbClr val="03495C"/>
              </a:solidFill>
              <a:latin typeface="Comic Sans MS"/>
              <a:ea typeface="Comic Sans MS"/>
              <a:cs typeface="Comic Sans MS"/>
            </a:endParaRPr>
          </a:p>
          <a:p>
            <a:pPr marL="0" marR="0" lvl="0" indent="0" algn="r" defTabSz="914400" eaLnBrk="0" fontAlgn="base" latinLnBrk="0" hangingPunct="1">
              <a:lnSpc>
                <a:spcPct val="100000"/>
              </a:lnSpc>
              <a:spcBef>
                <a:spcPct val="0"/>
              </a:spcBef>
              <a:spcAft>
                <a:spcPct val="0"/>
              </a:spcAft>
              <a:buClrTx/>
              <a:buSzTx/>
              <a:buFontTx/>
              <a:buNone/>
              <a:tabLst/>
              <a:defRPr/>
            </a:pPr>
            <a:r>
              <a:rPr lang="en-US" sz="1200" dirty="0"/>
              <a:t>echo “&lt;</a:t>
            </a:r>
            <a:r>
              <a:rPr lang="en-US" sz="1200" dirty="0" err="1"/>
              <a:t>xmp</a:t>
            </a:r>
            <a:r>
              <a:rPr lang="en-US" sz="1200" dirty="0"/>
              <a:t>&gt;Hello World&lt;/</a:t>
            </a:r>
            <a:r>
              <a:rPr lang="en-US" sz="1200" dirty="0" err="1"/>
              <a:t>xmp</a:t>
            </a:r>
            <a:r>
              <a:rPr lang="en-US" sz="1200" dirty="0"/>
              <a:t>&gt;” &gt; </a:t>
            </a:r>
            <a:r>
              <a:rPr lang="en-US" altLang="en-US" sz="1200" b="1" dirty="0">
                <a:solidFill>
                  <a:srgbClr val="03495C"/>
                </a:solidFill>
                <a:latin typeface="Comic Sans MS"/>
                <a:ea typeface="Comic Sans MS"/>
                <a:cs typeface="Comic Sans MS"/>
              </a:rPr>
              <a:t>/</a:t>
            </a:r>
            <a:r>
              <a:rPr lang="en-US" altLang="en-US" sz="1200" b="1" dirty="0" err="1">
                <a:solidFill>
                  <a:srgbClr val="03495C"/>
                </a:solidFill>
                <a:latin typeface="Comic Sans MS"/>
                <a:ea typeface="Comic Sans MS"/>
                <a:cs typeface="Comic Sans MS"/>
              </a:rPr>
              <a:t>tmp</a:t>
            </a:r>
            <a:r>
              <a:rPr lang="en-US" altLang="en-US" sz="1200" b="1" dirty="0">
                <a:solidFill>
                  <a:srgbClr val="03495C"/>
                </a:solidFill>
                <a:latin typeface="Comic Sans MS"/>
                <a:ea typeface="Comic Sans MS"/>
                <a:cs typeface="Comic Sans MS"/>
              </a:rPr>
              <a:t>/docker-host/html/</a:t>
            </a:r>
            <a:r>
              <a:rPr lang="en-US" altLang="en-US" sz="1200" b="1" dirty="0" err="1">
                <a:solidFill>
                  <a:srgbClr val="03495C"/>
                </a:solidFill>
                <a:latin typeface="Comic Sans MS"/>
                <a:ea typeface="Comic Sans MS"/>
                <a:cs typeface="Comic Sans MS"/>
              </a:rPr>
              <a:t>index.html</a:t>
            </a: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docker </a:t>
            </a:r>
            <a:r>
              <a:rPr lang="en-US" altLang="en-US" sz="1200" b="1" dirty="0" err="1">
                <a:solidFill>
                  <a:srgbClr val="03495C"/>
                </a:solidFill>
                <a:latin typeface="Comic Sans MS"/>
                <a:ea typeface="Comic Sans MS"/>
                <a:cs typeface="Comic Sans MS"/>
              </a:rPr>
              <a:t>ps</a:t>
            </a: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dirty="0"/>
              <a:t>docker exec -it </a:t>
            </a:r>
            <a:r>
              <a:rPr lang="en-US" altLang="en-US" sz="1200" b="1" dirty="0">
                <a:solidFill>
                  <a:srgbClr val="03495C"/>
                </a:solidFill>
                <a:latin typeface="Comic Sans MS"/>
                <a:ea typeface="Comic Sans MS"/>
                <a:cs typeface="Comic Sans MS"/>
              </a:rPr>
              <a:t>my-nginx-container-1 </a:t>
            </a:r>
            <a:r>
              <a:rPr lang="en-US" altLang="en-US" sz="1200" b="0" dirty="0">
                <a:solidFill>
                  <a:srgbClr val="03495C"/>
                </a:solidFill>
                <a:latin typeface="Comic Sans MS"/>
                <a:ea typeface="Comic Sans MS"/>
                <a:cs typeface="Comic Sans MS"/>
              </a:rPr>
              <a:t>bash</a:t>
            </a:r>
          </a:p>
          <a:p>
            <a:pPr marL="0" marR="0" lvl="0" indent="0" algn="r" defTabSz="914400" eaLnBrk="0" fontAlgn="base" latinLnBrk="0" hangingPunct="1">
              <a:lnSpc>
                <a:spcPct val="100000"/>
              </a:lnSpc>
              <a:spcBef>
                <a:spcPct val="0"/>
              </a:spcBef>
              <a:spcAft>
                <a:spcPct val="0"/>
              </a:spcAft>
              <a:buClrTx/>
              <a:buSzTx/>
              <a:buFontTx/>
              <a:buNone/>
              <a:tabLst/>
              <a:defRPr/>
            </a:pPr>
            <a:r>
              <a:rPr lang="en-US" dirty="0"/>
              <a:t>docker exec my-nginx-container-1 </a:t>
            </a:r>
            <a:r>
              <a:rPr lang="en-US" dirty="0" err="1"/>
              <a:t>sh</a:t>
            </a:r>
            <a:r>
              <a:rPr lang="en-US" dirty="0"/>
              <a:t> -c "find / -</a:t>
            </a:r>
            <a:r>
              <a:rPr lang="en-US" dirty="0" err="1"/>
              <a:t>iname</a:t>
            </a:r>
            <a:r>
              <a:rPr lang="en-US" dirty="0"/>
              <a:t> </a:t>
            </a:r>
            <a:r>
              <a:rPr lang="en-US" dirty="0" err="1"/>
              <a:t>nginx</a:t>
            </a:r>
            <a:r>
              <a:rPr lang="en-US" dirty="0"/>
              <a:t>"</a:t>
            </a:r>
          </a:p>
          <a:p>
            <a:pPr lvl="0" eaLnBrk="0" fontAlgn="base">
              <a:spcBef>
                <a:spcPct val="0"/>
              </a:spcBef>
              <a:spcAft>
                <a:spcPct val="0"/>
              </a:spcAft>
            </a:pPr>
            <a:r>
              <a:rPr lang="en-US" b="0" dirty="0"/>
              <a:t>docker rm -f /my-nginx-container-1</a:t>
            </a:r>
          </a:p>
          <a:p>
            <a:endParaRPr lang="en-US" dirty="0"/>
          </a:p>
        </p:txBody>
      </p:sp>
    </p:spTree>
    <p:extLst>
      <p:ext uri="{BB962C8B-B14F-4D97-AF65-F5344CB8AC3E}">
        <p14:creationId xmlns:p14="http://schemas.microsoft.com/office/powerpoint/2010/main" val="506914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https://dev.to/azure/improve-your-dockerfile-best-practices-5ll</a:t>
            </a:r>
            <a:endParaRPr lang="en-US" dirty="0"/>
          </a:p>
        </p:txBody>
      </p:sp>
    </p:spTree>
    <p:extLst>
      <p:ext uri="{BB962C8B-B14F-4D97-AF65-F5344CB8AC3E}">
        <p14:creationId xmlns:p14="http://schemas.microsoft.com/office/powerpoint/2010/main" val="16360416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dirty="0"/>
              <a:t>https://</a:t>
            </a:r>
            <a:r>
              <a:rPr lang="en-US" dirty="0" err="1"/>
              <a:t>github.com</a:t>
            </a:r>
            <a:r>
              <a:rPr lang="en-US" dirty="0"/>
              <a:t>/</a:t>
            </a:r>
            <a:r>
              <a:rPr lang="en-US" dirty="0" err="1"/>
              <a:t>dnaprawa</a:t>
            </a:r>
            <a:r>
              <a:rPr lang="en-US" dirty="0"/>
              <a:t>/</a:t>
            </a:r>
            <a:r>
              <a:rPr lang="en-US" dirty="0" err="1"/>
              <a:t>dockerfile</a:t>
            </a:r>
            <a:r>
              <a:rPr lang="en-US" dirty="0"/>
              <a:t>-best-practices</a:t>
            </a:r>
            <a:endParaRPr lang="en-IL" dirty="0"/>
          </a:p>
        </p:txBody>
      </p:sp>
    </p:spTree>
    <p:extLst>
      <p:ext uri="{BB962C8B-B14F-4D97-AF65-F5344CB8AC3E}">
        <p14:creationId xmlns:p14="http://schemas.microsoft.com/office/powerpoint/2010/main" val="39890642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eaLnBrk="1" fontAlgn="auto" latinLnBrk="0" hangingPunct="1">
              <a:lnSpc>
                <a:spcPct val="100000"/>
              </a:lnSpc>
              <a:spcBef>
                <a:spcPts val="0"/>
              </a:spcBef>
              <a:spcAft>
                <a:spcPts val="0"/>
              </a:spcAft>
              <a:buClrTx/>
              <a:buSzTx/>
              <a:buFontTx/>
              <a:buNone/>
              <a:tabLst/>
              <a:defRPr/>
            </a:pPr>
            <a:r>
              <a:rPr lang="en-US" dirty="0">
                <a:hlinkClick r:id="rId3"/>
              </a:rPr>
              <a:t>https://github.com/nginxinc/docker-nginx/blob/master/stable/alpine/Dockerfile</a:t>
            </a:r>
            <a:endParaRPr lang="en-US" dirty="0"/>
          </a:p>
          <a:p>
            <a:pPr marL="0" marR="0" lvl="0" indent="0" algn="l" defTabSz="914400" eaLnBrk="1" fontAlgn="auto" latinLnBrk="0" hangingPunct="1">
              <a:lnSpc>
                <a:spcPct val="100000"/>
              </a:lnSpc>
              <a:spcBef>
                <a:spcPts val="0"/>
              </a:spcBef>
              <a:spcAft>
                <a:spcPts val="0"/>
              </a:spcAft>
              <a:buClrTx/>
              <a:buSzTx/>
              <a:buFontTx/>
              <a:buNone/>
              <a:tabLst/>
              <a:defRPr/>
            </a:pPr>
            <a:r>
              <a:rPr lang="en-US" dirty="0">
                <a:hlinkClick r:id="rId4"/>
              </a:rPr>
              <a:t>https://github.com/nuxeo/docker-nuxeo/tree/master/10.10</a:t>
            </a:r>
            <a:r>
              <a:rPr lang="en-US" dirty="0"/>
              <a:t> #</a:t>
            </a:r>
            <a:r>
              <a:rPr lang="en-US" u="sng" dirty="0">
                <a:hlinkClick r:id="rId4"/>
              </a:rPr>
              <a:t>google </a:t>
            </a:r>
            <a:r>
              <a:rPr lang="en-US" u="sng" dirty="0" err="1">
                <a:hlinkClick r:id="rId4"/>
              </a:rPr>
              <a:t>nuxeo</a:t>
            </a:r>
            <a:r>
              <a:rPr lang="en-US" u="sng" dirty="0">
                <a:hlinkClick r:id="rId4"/>
              </a:rPr>
              <a:t> </a:t>
            </a:r>
            <a:r>
              <a:rPr lang="en-US" u="sng" dirty="0" err="1">
                <a:hlinkClick r:id="rId4"/>
              </a:rPr>
              <a:t>dockerfile</a:t>
            </a:r>
            <a:endParaRPr lang="en-US" u="sng" dirty="0">
              <a:hlinkClick r:id="rId4"/>
            </a:endParaRPr>
          </a:p>
          <a:p>
            <a:pPr marL="0" marR="0" indent="0" algn="l" defTabSz="914400" eaLnBrk="1" fontAlgn="auto" latinLnBrk="0" hangingPunct="1">
              <a:lnSpc>
                <a:spcPct val="100000"/>
              </a:lnSpc>
              <a:spcBef>
                <a:spcPts val="0"/>
              </a:spcBef>
              <a:spcAft>
                <a:spcPts val="0"/>
              </a:spcAft>
              <a:buClrTx/>
              <a:buSzTx/>
              <a:buFontTx/>
              <a:buNone/>
              <a:tabLst/>
              <a:defRPr/>
            </a:pPr>
            <a:endParaRPr lang="en-US" dirty="0"/>
          </a:p>
          <a:p>
            <a:pPr marL="0" marR="0" indent="0" algn="l" defTabSz="914400" eaLnBrk="1" fontAlgn="auto" latinLnBrk="0" hangingPunct="1">
              <a:lnSpc>
                <a:spcPct val="100000"/>
              </a:lnSpc>
              <a:spcBef>
                <a:spcPts val="0"/>
              </a:spcBef>
              <a:spcAft>
                <a:spcPts val="0"/>
              </a:spcAft>
              <a:buClrTx/>
              <a:buSzTx/>
              <a:buFontTx/>
              <a:buNone/>
              <a:tabLst/>
              <a:defRPr/>
            </a:pPr>
            <a:endParaRPr lang="en-US" dirty="0">
              <a:hlinkClick r:id="rId5"/>
            </a:endParaRPr>
          </a:p>
        </p:txBody>
      </p:sp>
    </p:spTree>
    <p:extLst>
      <p:ext uri="{BB962C8B-B14F-4D97-AF65-F5344CB8AC3E}">
        <p14:creationId xmlns:p14="http://schemas.microsoft.com/office/powerpoint/2010/main" val="3637830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r>
              <a:rPr lang="en-US" dirty="0"/>
              <a:t>https://</a:t>
            </a:r>
            <a:r>
              <a:rPr lang="en-US" dirty="0" err="1"/>
              <a:t>dockerlabs.collabnix.com</a:t>
            </a:r>
            <a:r>
              <a:rPr lang="en-US" dirty="0"/>
              <a:t>/docker/</a:t>
            </a:r>
            <a:r>
              <a:rPr lang="en-US" dirty="0" err="1"/>
              <a:t>cheatsheet</a:t>
            </a:r>
            <a:r>
              <a:rPr lang="en-US" dirty="0"/>
              <a:t>/</a:t>
            </a:r>
            <a:endParaRPr lang="en-IL" dirty="0"/>
          </a:p>
        </p:txBody>
      </p:sp>
    </p:spTree>
    <p:extLst>
      <p:ext uri="{BB962C8B-B14F-4D97-AF65-F5344CB8AC3E}">
        <p14:creationId xmlns:p14="http://schemas.microsoft.com/office/powerpoint/2010/main" val="12576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L" dirty="0"/>
              <a:t>https://kapeli.com/cheat_sheets/Dockerfile.docset/Contents/Resources/Documents/index</a:t>
            </a:r>
          </a:p>
          <a:p>
            <a:pPr algn="l" rtl="0" latinLnBrk="0"/>
            <a:endParaRPr lang="en-IL" dirty="0"/>
          </a:p>
        </p:txBody>
      </p:sp>
    </p:spTree>
    <p:extLst>
      <p:ext uri="{BB962C8B-B14F-4D97-AF65-F5344CB8AC3E}">
        <p14:creationId xmlns:p14="http://schemas.microsoft.com/office/powerpoint/2010/main" val="3526029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noRot="1" noChangeAspect="1"/>
          </p:cNvSpPr>
          <p:nvPr>
            <p:ph type="sldImg"/>
          </p:nvPr>
        </p:nvSpPr>
        <p:spPr>
          <a:prstGeom prst="rect">
            <a:avLst/>
          </a:prstGeom>
        </p:spPr>
        <p:txBody>
          <a:bodyPr/>
          <a:lstStyle/>
          <a:p>
            <a:endParaRPr/>
          </a:p>
        </p:txBody>
      </p:sp>
      <p:sp>
        <p:nvSpPr>
          <p:cNvPr id="220" name="Shape 220"/>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dirty="0"/>
              <a:t>Use </a:t>
            </a:r>
            <a:r>
              <a:rPr dirty="0" err="1"/>
              <a:t>ifconfig</a:t>
            </a:r>
            <a:r>
              <a:rPr dirty="0"/>
              <a:t> -&gt; eht1 to access from host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pPr algn="l">
              <a:defRPr>
                <a:latin typeface="Calibri"/>
                <a:ea typeface="Calibri"/>
                <a:cs typeface="Calibri"/>
                <a:sym typeface="Calibri"/>
              </a:defRPr>
            </a:pPr>
            <a:r>
              <a:t>Use docker start, docker attach to reuse container</a:t>
            </a:r>
          </a:p>
          <a:p>
            <a:pPr algn="l">
              <a:defRPr>
                <a:latin typeface="Calibri"/>
                <a:ea typeface="Calibri"/>
                <a:cs typeface="Calibri"/>
                <a:sym typeface="Calibri"/>
              </a:defRPr>
            </a:pPr>
            <a:endParaRPr/>
          </a:p>
          <a:p>
            <a:pPr algn="l">
              <a:defRPr>
                <a:latin typeface="Calibri"/>
                <a:ea typeface="Calibri"/>
                <a:cs typeface="Calibri"/>
                <a:sym typeface="Calibri"/>
              </a:defRPr>
            </a:pPr>
            <a:r>
              <a:t>Change script to echo ... &gt;&gt; /log/hello3.log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pPr algn="l">
              <a:defRPr>
                <a:latin typeface="Calibri"/>
                <a:ea typeface="Calibri"/>
                <a:cs typeface="Calibri"/>
                <a:sym typeface="Calibri"/>
              </a:defRPr>
            </a:pPr>
            <a:r>
              <a:t>Use docker start, docker attach to reuse container</a:t>
            </a:r>
          </a:p>
          <a:p>
            <a:pPr algn="l">
              <a:defRPr>
                <a:latin typeface="Calibri"/>
                <a:ea typeface="Calibri"/>
                <a:cs typeface="Calibri"/>
                <a:sym typeface="Calibri"/>
              </a:defRPr>
            </a:pPr>
            <a:endParaRPr/>
          </a:p>
          <a:p>
            <a:pPr algn="l">
              <a:defRPr>
                <a:latin typeface="Calibri"/>
                <a:ea typeface="Calibri"/>
                <a:cs typeface="Calibri"/>
                <a:sym typeface="Calibri"/>
              </a:defRPr>
            </a:pPr>
            <a:r>
              <a:t>Change script to echo ... &gt;&gt; /log/hello3.log</a:t>
            </a:r>
          </a:p>
        </p:txBody>
      </p:sp>
    </p:spTree>
    <p:extLst>
      <p:ext uri="{BB962C8B-B14F-4D97-AF65-F5344CB8AC3E}">
        <p14:creationId xmlns:p14="http://schemas.microsoft.com/office/powerpoint/2010/main" val="3582718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pPr algn="l">
              <a:defRPr>
                <a:latin typeface="Calibri"/>
                <a:ea typeface="Calibri"/>
                <a:cs typeface="Calibri"/>
                <a:sym typeface="Calibri"/>
              </a:defRPr>
            </a:pPr>
            <a:r>
              <a:t>Use docker start, docker attach to reuse container</a:t>
            </a:r>
          </a:p>
          <a:p>
            <a:pPr algn="l">
              <a:defRPr>
                <a:latin typeface="Calibri"/>
                <a:ea typeface="Calibri"/>
                <a:cs typeface="Calibri"/>
                <a:sym typeface="Calibri"/>
              </a:defRPr>
            </a:pPr>
            <a:endParaRPr/>
          </a:p>
          <a:p>
            <a:pPr algn="l">
              <a:defRPr>
                <a:latin typeface="Calibri"/>
                <a:ea typeface="Calibri"/>
                <a:cs typeface="Calibri"/>
                <a:sym typeface="Calibri"/>
              </a:defRPr>
            </a:pPr>
            <a:r>
              <a:t>Change script to echo ... &gt;&gt; /log/hello3.log</a:t>
            </a:r>
          </a:p>
        </p:txBody>
      </p:sp>
    </p:spTree>
    <p:extLst>
      <p:ext uri="{BB962C8B-B14F-4D97-AF65-F5344CB8AC3E}">
        <p14:creationId xmlns:p14="http://schemas.microsoft.com/office/powerpoint/2010/main" val="33615820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pPr algn="l">
              <a:defRPr>
                <a:latin typeface="Calibri"/>
                <a:ea typeface="Calibri"/>
                <a:cs typeface="Calibri"/>
                <a:sym typeface="Calibri"/>
              </a:defRPr>
            </a:pPr>
            <a:r>
              <a:t>Use docker start, docker attach to reuse container</a:t>
            </a:r>
          </a:p>
          <a:p>
            <a:pPr algn="l">
              <a:defRPr>
                <a:latin typeface="Calibri"/>
                <a:ea typeface="Calibri"/>
                <a:cs typeface="Calibri"/>
                <a:sym typeface="Calibri"/>
              </a:defRPr>
            </a:pPr>
            <a:endParaRPr/>
          </a:p>
          <a:p>
            <a:pPr algn="l">
              <a:defRPr>
                <a:latin typeface="Calibri"/>
                <a:ea typeface="Calibri"/>
                <a:cs typeface="Calibri"/>
                <a:sym typeface="Calibri"/>
              </a:defRPr>
            </a:pPr>
            <a:r>
              <a:t>Change script to echo ... &gt;&gt; /log/hello3.log</a:t>
            </a:r>
          </a:p>
        </p:txBody>
      </p:sp>
    </p:spTree>
    <p:extLst>
      <p:ext uri="{BB962C8B-B14F-4D97-AF65-F5344CB8AC3E}">
        <p14:creationId xmlns:p14="http://schemas.microsoft.com/office/powerpoint/2010/main" val="341506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latinLnBrk="0"/>
            <a:endParaRPr lang="en-US" dirty="0"/>
          </a:p>
        </p:txBody>
      </p:sp>
    </p:spTree>
    <p:extLst>
      <p:ext uri="{BB962C8B-B14F-4D97-AF65-F5344CB8AC3E}">
        <p14:creationId xmlns:p14="http://schemas.microsoft.com/office/powerpoint/2010/main" val="12128509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a:spLocks noGrp="1" noRot="1" noChangeAspect="1"/>
          </p:cNvSpPr>
          <p:nvPr>
            <p:ph type="sldImg"/>
          </p:nvPr>
        </p:nvSpPr>
        <p:spPr>
          <a:prstGeom prst="rect">
            <a:avLst/>
          </a:prstGeom>
        </p:spPr>
        <p:txBody>
          <a:bodyPr/>
          <a:lstStyle/>
          <a:p>
            <a:endParaRPr/>
          </a:p>
        </p:txBody>
      </p:sp>
      <p:sp>
        <p:nvSpPr>
          <p:cNvPr id="205" name="Shape 205"/>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dirty="0" err="1"/>
              <a:t>docker</a:t>
            </a:r>
            <a:r>
              <a:rPr dirty="0"/>
              <a:t> run --</a:t>
            </a:r>
            <a:r>
              <a:rPr dirty="0" err="1"/>
              <a:t>rm</a:t>
            </a:r>
            <a:r>
              <a:rPr dirty="0"/>
              <a:t> to remove container after termination</a:t>
            </a:r>
            <a:endParaRPr lang="en-US" dirty="0"/>
          </a:p>
          <a:p>
            <a:r>
              <a:rPr lang="en-US" dirty="0" err="1"/>
              <a:t>docker</a:t>
            </a:r>
            <a:r>
              <a:rPr lang="en-US" dirty="0"/>
              <a:t> inspect my-nginx-container-1 | </a:t>
            </a:r>
            <a:r>
              <a:rPr lang="en-US" dirty="0" err="1"/>
              <a:t>grep</a:t>
            </a:r>
            <a:r>
              <a:rPr lang="en-US" dirty="0"/>
              <a:t> -A10 Mounts</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pPr algn="l">
              <a:defRPr>
                <a:latin typeface="Calibri"/>
                <a:ea typeface="Calibri"/>
                <a:cs typeface="Calibri"/>
                <a:sym typeface="Calibri"/>
              </a:defRPr>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pPr algn="l">
              <a:defRPr>
                <a:latin typeface="Calibri"/>
                <a:ea typeface="Calibri"/>
                <a:cs typeface="Calibri"/>
                <a:sym typeface="Calibri"/>
              </a:defRPr>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noRot="1" noChangeAspect="1"/>
          </p:cNvSpPr>
          <p:nvPr>
            <p:ph type="sldImg"/>
          </p:nvPr>
        </p:nvSpPr>
        <p:spPr>
          <a:prstGeom prst="rect">
            <a:avLst/>
          </a:prstGeom>
        </p:spPr>
        <p:txBody>
          <a:bodyPr/>
          <a:lstStyle/>
          <a:p>
            <a:endParaRPr/>
          </a:p>
        </p:txBody>
      </p:sp>
      <p:sp>
        <p:nvSpPr>
          <p:cNvPr id="225" name="Shape 225"/>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dirty="0"/>
              <a:t>Use </a:t>
            </a:r>
            <a:r>
              <a:rPr dirty="0" err="1"/>
              <a:t>ifconfig</a:t>
            </a:r>
            <a:r>
              <a:rPr dirty="0"/>
              <a:t> -&gt; eht1 to access from host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lang="en-US" dirty="0"/>
              <a:t>Create a job/change settings.</a:t>
            </a:r>
            <a:r>
              <a:rPr lang="en-US" baseline="0" dirty="0"/>
              <a:t> </a:t>
            </a:r>
            <a:r>
              <a:rPr lang="en-US" baseline="0" dirty="0" err="1"/>
              <a:t>rm</a:t>
            </a:r>
            <a:r>
              <a:rPr lang="en-US" baseline="0" dirty="0"/>
              <a:t> –f container (restart your laptop/VM crashed) then run it again, the changes will persist.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lang="en-US" dirty="0"/>
              <a:t>Create a job/change settings.</a:t>
            </a:r>
            <a:r>
              <a:rPr lang="en-US" baseline="0" dirty="0"/>
              <a:t> rm –f container (restart your laptop/VM crashed) then run it again, the changes will persist.</a:t>
            </a:r>
          </a:p>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err="1">
                <a:solidFill>
                  <a:srgbClr val="03495C"/>
                </a:solidFill>
                <a:latin typeface="Comic Sans MS"/>
              </a:rPr>
              <a:t>mysql</a:t>
            </a:r>
            <a:r>
              <a:rPr lang="en-US" sz="1200" b="1" dirty="0">
                <a:solidFill>
                  <a:srgbClr val="03495C"/>
                </a:solidFill>
                <a:latin typeface="Comic Sans MS"/>
              </a:rPr>
              <a:t> -</a:t>
            </a:r>
            <a:r>
              <a:rPr lang="en-US" sz="1200" b="1" dirty="0" err="1">
                <a:solidFill>
                  <a:srgbClr val="03495C"/>
                </a:solidFill>
                <a:latin typeface="Comic Sans MS"/>
              </a:rPr>
              <a:t>uroot</a:t>
            </a:r>
            <a:r>
              <a:rPr lang="en-US" sz="1200" b="1" dirty="0">
                <a:solidFill>
                  <a:srgbClr val="03495C"/>
                </a:solidFill>
                <a:latin typeface="Comic Sans MS"/>
              </a:rPr>
              <a:t> -</a:t>
            </a:r>
            <a:r>
              <a:rPr lang="en-US" sz="1100" b="1" dirty="0" err="1">
                <a:solidFill>
                  <a:srgbClr val="03495C"/>
                </a:solidFill>
                <a:latin typeface="Comic Sans MS"/>
              </a:rPr>
              <a:t>p</a:t>
            </a:r>
            <a:r>
              <a:rPr lang="en-US" sz="1200" b="1" dirty="0" err="1">
                <a:solidFill>
                  <a:srgbClr val="00B050"/>
                </a:solidFill>
                <a:latin typeface="Comic Sans MS"/>
              </a:rPr>
              <a:t>my_password</a:t>
            </a:r>
            <a:r>
              <a:rPr lang="en-US" sz="1200" b="1" dirty="0">
                <a:solidFill>
                  <a:srgbClr val="00B050"/>
                </a:solidFill>
                <a:latin typeface="Comic Sans MS"/>
              </a:rPr>
              <a:t> </a:t>
            </a:r>
            <a:r>
              <a:rPr lang="en-US" sz="1200" b="1" dirty="0">
                <a:solidFill>
                  <a:srgbClr val="03495C"/>
                </a:solidFill>
                <a:latin typeface="Comic Sans MS"/>
              </a:rPr>
              <a:t>-h&lt;</a:t>
            </a:r>
            <a:r>
              <a:rPr lang="en-US" sz="1200" b="1" dirty="0" err="1">
                <a:solidFill>
                  <a:srgbClr val="0070C0"/>
                </a:solidFill>
                <a:latin typeface="Comic Sans MS"/>
              </a:rPr>
              <a:t>ip</a:t>
            </a:r>
            <a:r>
              <a:rPr lang="en-US" sz="1200" b="1" dirty="0">
                <a:solidFill>
                  <a:srgbClr val="0070C0"/>
                </a:solidFill>
                <a:latin typeface="Comic Sans MS"/>
              </a:rPr>
              <a:t> of the docker host&gt;</a:t>
            </a:r>
            <a:r>
              <a:rPr lang="en-US" sz="1200" b="1" dirty="0">
                <a:solidFill>
                  <a:srgbClr val="03495C"/>
                </a:solidFill>
                <a:latin typeface="Comic Sans MS"/>
              </a:rPr>
              <a:t> -</a:t>
            </a:r>
            <a:r>
              <a:rPr lang="en-US" sz="1200" b="1" dirty="0">
                <a:solidFill>
                  <a:schemeClr val="tx1"/>
                </a:solidFill>
                <a:latin typeface="Comic Sans MS"/>
              </a:rPr>
              <a:t>P</a:t>
            </a:r>
            <a:r>
              <a:rPr lang="en-US" sz="1200" b="1" dirty="0">
                <a:solidFill>
                  <a:srgbClr val="00B050"/>
                </a:solidFill>
                <a:latin typeface="Comic Sans MS"/>
              </a:rPr>
              <a:t>6603</a:t>
            </a:r>
          </a:p>
          <a:p>
            <a:endParaRPr lang="en-US" baseline="0" dirty="0"/>
          </a:p>
        </p:txBody>
      </p:sp>
    </p:spTree>
    <p:extLst>
      <p:ext uri="{BB962C8B-B14F-4D97-AF65-F5344CB8AC3E}">
        <p14:creationId xmlns:p14="http://schemas.microsoft.com/office/powerpoint/2010/main" val="3651078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eaLnBrk="1" fontAlgn="auto" latinLnBrk="0" hangingPunct="1">
              <a:lnSpc>
                <a:spcPct val="100000"/>
              </a:lnSpc>
              <a:spcBef>
                <a:spcPts val="0"/>
              </a:spcBef>
              <a:spcAft>
                <a:spcPts val="0"/>
              </a:spcAft>
              <a:buClrTx/>
              <a:buSzTx/>
              <a:buFontTx/>
              <a:buNone/>
              <a:tabLst/>
              <a:defRPr/>
            </a:pPr>
            <a:r>
              <a:rPr lang="en-US" altLang="en-US" sz="1200" b="1" dirty="0" err="1">
                <a:solidFill>
                  <a:srgbClr val="03495C"/>
                </a:solidFill>
                <a:latin typeface="Comic Sans MS"/>
                <a:ea typeface="Comic Sans MS"/>
                <a:cs typeface="Comic Sans MS"/>
              </a:rPr>
              <a:t>mkdir</a:t>
            </a:r>
            <a:r>
              <a:rPr lang="en-US" altLang="en-US" sz="1200" b="1" dirty="0">
                <a:solidFill>
                  <a:srgbClr val="03495C"/>
                </a:solidFill>
                <a:latin typeface="Comic Sans MS"/>
                <a:ea typeface="Comic Sans MS"/>
                <a:cs typeface="Comic Sans MS"/>
              </a:rPr>
              <a:t> -p /</a:t>
            </a:r>
            <a:r>
              <a:rPr lang="en-US" altLang="en-US" sz="1200" b="1" dirty="0" err="1">
                <a:solidFill>
                  <a:srgbClr val="03495C"/>
                </a:solidFill>
                <a:latin typeface="Comic Sans MS"/>
                <a:ea typeface="Comic Sans MS"/>
                <a:cs typeface="Comic Sans MS"/>
              </a:rPr>
              <a:t>tmp</a:t>
            </a:r>
            <a:r>
              <a:rPr lang="en-US" altLang="en-US" sz="1200" b="1" dirty="0">
                <a:solidFill>
                  <a:srgbClr val="03495C"/>
                </a:solidFill>
                <a:latin typeface="Comic Sans MS"/>
                <a:ea typeface="Comic Sans MS"/>
                <a:cs typeface="Comic Sans MS"/>
              </a:rPr>
              <a:t>/docker-host/html</a:t>
            </a:r>
          </a:p>
          <a:p>
            <a:pPr marL="0" marR="0" lvl="0" indent="0" algn="l" defTabSz="914400" eaLnBrk="1" fontAlgn="auto" latinLnBrk="0" hangingPunct="1">
              <a:lnSpc>
                <a:spcPct val="100000"/>
              </a:lnSpc>
              <a:spcBef>
                <a:spcPts val="0"/>
              </a:spcBef>
              <a:spcAft>
                <a:spcPts val="0"/>
              </a:spcAft>
              <a:buClrTx/>
              <a:buSzTx/>
              <a:buFontTx/>
              <a:buNone/>
              <a:tabLst/>
              <a:defRPr/>
            </a:pPr>
            <a:r>
              <a:rPr lang="en-US" altLang="en-US" sz="1200" b="1" dirty="0">
                <a:solidFill>
                  <a:srgbClr val="03495C"/>
                </a:solidFill>
                <a:latin typeface="Comic Sans MS"/>
                <a:ea typeface="Comic Sans MS"/>
                <a:cs typeface="Comic Sans MS"/>
              </a:rPr>
              <a:t>vim /</a:t>
            </a:r>
            <a:r>
              <a:rPr lang="en-US" altLang="en-US" sz="1200" b="1" dirty="0" err="1">
                <a:solidFill>
                  <a:srgbClr val="03495C"/>
                </a:solidFill>
                <a:latin typeface="Comic Sans MS"/>
                <a:ea typeface="Comic Sans MS"/>
                <a:cs typeface="Comic Sans MS"/>
              </a:rPr>
              <a:t>tmp</a:t>
            </a:r>
            <a:r>
              <a:rPr lang="en-US" altLang="en-US" sz="1200" b="1" dirty="0">
                <a:solidFill>
                  <a:srgbClr val="03495C"/>
                </a:solidFill>
                <a:latin typeface="Comic Sans MS"/>
                <a:ea typeface="Comic Sans MS"/>
                <a:cs typeface="Comic Sans MS"/>
              </a:rPr>
              <a:t>/docker-host/html/index.html , </a:t>
            </a:r>
          </a:p>
          <a:p>
            <a:pPr marL="0" marR="0" indent="0" algn="l" defTabSz="914400" eaLnBrk="1" fontAlgn="auto" latinLnBrk="0" hangingPunct="1">
              <a:lnSpc>
                <a:spcPct val="100000"/>
              </a:lnSpc>
              <a:spcBef>
                <a:spcPts val="0"/>
              </a:spcBef>
              <a:spcAft>
                <a:spcPts val="0"/>
              </a:spcAft>
              <a:buClrTx/>
              <a:buSzTx/>
              <a:buFontTx/>
              <a:buNone/>
              <a:tabLst/>
              <a:defRPr/>
            </a:pPr>
            <a:endParaRPr lang="en-US" dirty="0">
              <a:hlinkClick r:id="rId3"/>
            </a:endParaRPr>
          </a:p>
          <a:p>
            <a:pPr marL="0" marR="0" indent="0" algn="l" defTabSz="914400" eaLnBrk="1" fontAlgn="auto" latinLnBrk="0" hangingPunct="1">
              <a:lnSpc>
                <a:spcPct val="100000"/>
              </a:lnSpc>
              <a:spcBef>
                <a:spcPts val="0"/>
              </a:spcBef>
              <a:spcAft>
                <a:spcPts val="0"/>
              </a:spcAft>
              <a:buClrTx/>
              <a:buSzTx/>
              <a:buFontTx/>
              <a:buNone/>
              <a:tabLst/>
              <a:defRPr/>
            </a:pPr>
            <a:r>
              <a:rPr lang="en-US" dirty="0">
                <a:hlinkClick r:id="rId3"/>
              </a:rPr>
              <a:t>https://www.bogotobogo.com/DevOps/Docker/Docker_Nginx_WebServer.php</a:t>
            </a:r>
            <a:endParaRPr lang="en-US" dirty="0"/>
          </a:p>
          <a:p>
            <a:pPr marL="0" marR="0" indent="0" algn="l" defTabSz="914400" eaLnBrk="1" fontAlgn="auto" latinLnBrk="0" hangingPunct="1">
              <a:lnSpc>
                <a:spcPct val="100000"/>
              </a:lnSpc>
              <a:spcBef>
                <a:spcPts val="0"/>
              </a:spcBef>
              <a:spcAft>
                <a:spcPts val="0"/>
              </a:spcAft>
              <a:buClrTx/>
              <a:buSzTx/>
              <a:buFontTx/>
              <a:buNone/>
              <a:tabLst/>
              <a:defRPr/>
            </a:pPr>
            <a:r>
              <a:rPr lang="en-US" sz="1200" b="1" i="0" dirty="0">
                <a:effectLst/>
                <a:latin typeface="Calibri"/>
                <a:ea typeface="Calibri"/>
                <a:cs typeface="Calibri"/>
                <a:sym typeface="Calibri"/>
              </a:rPr>
              <a:t>-P</a:t>
            </a:r>
            <a:r>
              <a:rPr lang="en-US" sz="1200" b="0" i="0" dirty="0">
                <a:effectLst/>
                <a:latin typeface="Calibri"/>
                <a:ea typeface="Calibri"/>
                <a:cs typeface="Calibri"/>
                <a:sym typeface="Calibri"/>
              </a:rPr>
              <a:t> (capital p)</a:t>
            </a:r>
            <a:r>
              <a:rPr lang="en-US" sz="1200" b="0" i="0" baseline="0" dirty="0">
                <a:effectLst/>
                <a:latin typeface="Calibri"/>
                <a:ea typeface="Calibri"/>
                <a:cs typeface="Calibri"/>
                <a:sym typeface="Calibri"/>
              </a:rPr>
              <a:t> </a:t>
            </a:r>
            <a:r>
              <a:rPr lang="en-US" sz="1200" b="0" i="0" dirty="0">
                <a:effectLst/>
                <a:latin typeface="Calibri"/>
                <a:ea typeface="Calibri"/>
                <a:cs typeface="Calibri"/>
                <a:sym typeface="Calibri"/>
              </a:rPr>
              <a:t>option tells Docker to map those ports to ports on the Docker host that are randomly selected from the range between 49153 and 65535. We</a:t>
            </a:r>
            <a:r>
              <a:rPr lang="en-US" sz="1200" b="0" i="0" dirty="0">
                <a:effectLst/>
                <a:latin typeface="Calibri"/>
                <a:ea typeface="Calibri"/>
                <a:cs typeface="Calibri"/>
                <a:sym typeface="Calibri"/>
                <a:hlinkClick r:id="rId4"/>
              </a:rPr>
              <a:t>’re </a:t>
            </a:r>
            <a:r>
              <a:rPr lang="en-US" sz="1200" b="0" i="0" dirty="0" err="1">
                <a:effectLst/>
                <a:latin typeface="Calibri"/>
                <a:ea typeface="Calibri"/>
                <a:cs typeface="Calibri"/>
                <a:sym typeface="Calibri"/>
                <a:hlinkClick r:id="rId4"/>
              </a:rPr>
              <a:t>gonna</a:t>
            </a:r>
            <a:r>
              <a:rPr lang="en-US" sz="1200" b="0" i="0" dirty="0">
                <a:effectLst/>
                <a:latin typeface="Calibri"/>
                <a:ea typeface="Calibri"/>
                <a:cs typeface="Calibri"/>
                <a:sym typeface="Calibri"/>
                <a:hlinkClick r:id="rId4"/>
              </a:rPr>
              <a:t> run a bunch of containers and don’t want port conflicts/specify</a:t>
            </a:r>
            <a:r>
              <a:rPr lang="en-US" sz="1200" b="0" i="0" baseline="0" dirty="0">
                <a:effectLst/>
                <a:latin typeface="Calibri"/>
                <a:ea typeface="Calibri"/>
                <a:cs typeface="Calibri"/>
                <a:sym typeface="Calibri"/>
                <a:hlinkClick r:id="rId4"/>
              </a:rPr>
              <a:t> ports for each container</a:t>
            </a:r>
            <a:endParaRPr lang="en-US" dirty="0">
              <a:hlinkClick r:id="rId4"/>
            </a:endParaRPr>
          </a:p>
        </p:txBody>
      </p:sp>
    </p:spTree>
    <p:extLst>
      <p:ext uri="{BB962C8B-B14F-4D97-AF65-F5344CB8AC3E}">
        <p14:creationId xmlns:p14="http://schemas.microsoft.com/office/powerpoint/2010/main" val="2791798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eaLnBrk="1" fontAlgn="auto" latinLnBrk="0" hangingPunct="1">
              <a:lnSpc>
                <a:spcPct val="100000"/>
              </a:lnSpc>
              <a:spcBef>
                <a:spcPts val="0"/>
              </a:spcBef>
              <a:spcAft>
                <a:spcPts val="0"/>
              </a:spcAft>
              <a:buClrTx/>
              <a:buSzTx/>
              <a:buFontTx/>
              <a:buNone/>
              <a:tabLst/>
              <a:defRPr/>
            </a:pPr>
            <a:r>
              <a:rPr lang="en-US" dirty="0">
                <a:hlinkClick r:id="rId3"/>
              </a:rPr>
              <a:t>http://www.testautomationguru.com/selenium-grid-setup-using-docker/</a:t>
            </a:r>
            <a:endParaRPr lang="en-US" dirty="0">
              <a:hlinkClick r:id="rId4"/>
            </a:endParaRPr>
          </a:p>
          <a:p>
            <a:pPr marL="0" marR="0" indent="0" algn="l" defTabSz="914400" eaLnBrk="1" fontAlgn="auto" latinLnBrk="0" hangingPunct="1">
              <a:lnSpc>
                <a:spcPct val="100000"/>
              </a:lnSpc>
              <a:spcBef>
                <a:spcPts val="0"/>
              </a:spcBef>
              <a:spcAft>
                <a:spcPts val="0"/>
              </a:spcAft>
              <a:buClrTx/>
              <a:buSzTx/>
              <a:buFontTx/>
              <a:buNone/>
              <a:tabLst/>
              <a:defRPr/>
            </a:pPr>
            <a:r>
              <a:rPr lang="en-US" dirty="0">
                <a:hlinkClick r:id="rId4"/>
              </a:rPr>
              <a:t>https://examples.javacodegeeks.com/core-java/selenium-grid-docker-tutorial/</a:t>
            </a:r>
            <a:endParaRPr lang="en-US" dirty="0">
              <a:hlinkClick r:id="rId5"/>
            </a:endParaRPr>
          </a:p>
          <a:p>
            <a:pPr marL="0" marR="0" indent="0" algn="l" defTabSz="914400" eaLnBrk="1" fontAlgn="auto" latinLnBrk="0" hangingPunct="1">
              <a:lnSpc>
                <a:spcPct val="100000"/>
              </a:lnSpc>
              <a:spcBef>
                <a:spcPts val="0"/>
              </a:spcBef>
              <a:spcAft>
                <a:spcPts val="0"/>
              </a:spcAft>
              <a:buClrTx/>
              <a:buSzTx/>
              <a:buFontTx/>
              <a:buNone/>
              <a:tabLst/>
              <a:defRPr/>
            </a:pPr>
            <a:r>
              <a:rPr lang="en-US" dirty="0">
                <a:hlinkClick r:id="rId5"/>
              </a:rPr>
              <a:t>https://www.dev2qa.com/setup-selenium-grid-with-docker/</a:t>
            </a:r>
            <a:endParaRPr lang="en-US" dirty="0"/>
          </a:p>
          <a:p>
            <a:r>
              <a:rPr lang="en-US" dirty="0">
                <a:hlinkClick r:id="rId6"/>
              </a:rPr>
              <a:t>https://www.seleniumeasy.com/selenium-tutorials/configure-selenium-grid-using-docker</a:t>
            </a:r>
            <a:endParaRPr lang="en-US" dirty="0"/>
          </a:p>
          <a:p>
            <a:endParaRPr lang="en-US" dirty="0">
              <a:hlinkClick r:id="rId4"/>
            </a:endParaRPr>
          </a:p>
          <a:p>
            <a:r>
              <a:rPr lang="en-US" dirty="0">
                <a:hlinkClick r:id="rId4"/>
              </a:rPr>
              <a:t>https://github.com/nashpaz123/selenium/blob/master/Jenkinsfile-tests</a:t>
            </a:r>
          </a:p>
          <a:p>
            <a:pPr marL="0" marR="0" indent="0" algn="l" defTabSz="914400" eaLnBrk="1" fontAlgn="auto" latinLnBrk="0" hangingPunct="1">
              <a:lnSpc>
                <a:spcPct val="100000"/>
              </a:lnSpc>
              <a:spcBef>
                <a:spcPts val="0"/>
              </a:spcBef>
              <a:spcAft>
                <a:spcPts val="0"/>
              </a:spcAft>
              <a:buClrTx/>
              <a:buSzTx/>
              <a:buFontTx/>
              <a:buNone/>
              <a:tabLst/>
              <a:defRPr/>
            </a:pPr>
            <a:r>
              <a:rPr lang="en-US" sz="1200" dirty="0">
                <a:effectLst/>
                <a:latin typeface="Calibri"/>
                <a:ea typeface="Calibri"/>
                <a:cs typeface="Calibri"/>
                <a:sym typeface="Calibri"/>
              </a:rPr>
              <a:t>//variables //Nash: deprecated pre k8s grid, was replaced with dynamic slaves over k8s</a:t>
            </a:r>
            <a:br>
              <a:rPr lang="en-US" sz="1200" dirty="0">
                <a:effectLst/>
                <a:latin typeface="Calibri"/>
                <a:ea typeface="Calibri"/>
                <a:cs typeface="Calibri"/>
                <a:sym typeface="Calibri"/>
              </a:rPr>
            </a:br>
            <a:r>
              <a:rPr lang="en-US" sz="1200" dirty="0" err="1">
                <a:effectLst/>
                <a:latin typeface="Calibri"/>
                <a:ea typeface="Calibri"/>
                <a:cs typeface="Calibri"/>
                <a:sym typeface="Calibri"/>
              </a:rPr>
              <a:t>def</a:t>
            </a:r>
            <a:r>
              <a:rPr lang="en-US" sz="1200" dirty="0">
                <a:effectLst/>
                <a:latin typeface="Calibri"/>
                <a:ea typeface="Calibri"/>
                <a:cs typeface="Calibri"/>
                <a:sym typeface="Calibri"/>
              </a:rPr>
              <a:t> </a:t>
            </a:r>
            <a:r>
              <a:rPr lang="en-US" dirty="0"/>
              <a:t>network=</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jenkins</a:t>
            </a:r>
            <a:r>
              <a:rPr lang="en-US" sz="1200" dirty="0">
                <a:effectLst/>
                <a:latin typeface="Calibri"/>
                <a:ea typeface="Calibri"/>
                <a:cs typeface="Calibri"/>
                <a:sym typeface="Calibri"/>
              </a:rPr>
              <a:t>-${BUILD_NUMBER}'</a:t>
            </a:r>
            <a:br>
              <a:rPr lang="en-US" sz="1200" dirty="0">
                <a:effectLst/>
                <a:latin typeface="Calibri"/>
                <a:ea typeface="Calibri"/>
                <a:cs typeface="Calibri"/>
                <a:sym typeface="Calibri"/>
              </a:rPr>
            </a:br>
            <a:r>
              <a:rPr lang="en-US" sz="1200" dirty="0" err="1">
                <a:effectLst/>
                <a:latin typeface="Calibri"/>
                <a:ea typeface="Calibri"/>
                <a:cs typeface="Calibri"/>
                <a:sym typeface="Calibri"/>
              </a:rPr>
              <a:t>def</a:t>
            </a:r>
            <a:r>
              <a:rPr lang="en-US" sz="1200" dirty="0">
                <a:effectLst/>
                <a:latin typeface="Calibri"/>
                <a:ea typeface="Calibri"/>
                <a:cs typeface="Calibri"/>
                <a:sym typeface="Calibri"/>
              </a:rPr>
              <a:t> </a:t>
            </a:r>
            <a:r>
              <a:rPr lang="en-US" dirty="0" err="1"/>
              <a:t>seleniumHub</a:t>
            </a:r>
            <a:r>
              <a:rPr lang="en-US" dirty="0"/>
              <a:t>=</a:t>
            </a:r>
            <a:r>
              <a:rPr lang="en-US" sz="1200" dirty="0">
                <a:effectLst/>
                <a:latin typeface="Calibri"/>
                <a:ea typeface="Calibri"/>
                <a:cs typeface="Calibri"/>
                <a:sym typeface="Calibri"/>
              </a:rPr>
              <a:t>'selenium-hub-${BUILD_NUMBER}'</a:t>
            </a:r>
            <a:br>
              <a:rPr lang="en-US" sz="1200" dirty="0">
                <a:effectLst/>
                <a:latin typeface="Calibri"/>
                <a:ea typeface="Calibri"/>
                <a:cs typeface="Calibri"/>
                <a:sym typeface="Calibri"/>
              </a:rPr>
            </a:br>
            <a:r>
              <a:rPr lang="en-US" sz="1200" dirty="0" err="1">
                <a:effectLst/>
                <a:latin typeface="Calibri"/>
                <a:ea typeface="Calibri"/>
                <a:cs typeface="Calibri"/>
                <a:sym typeface="Calibri"/>
              </a:rPr>
              <a:t>def</a:t>
            </a:r>
            <a:r>
              <a:rPr lang="en-US" sz="1200" dirty="0">
                <a:effectLst/>
                <a:latin typeface="Calibri"/>
                <a:ea typeface="Calibri"/>
                <a:cs typeface="Calibri"/>
                <a:sym typeface="Calibri"/>
              </a:rPr>
              <a:t> </a:t>
            </a:r>
            <a:r>
              <a:rPr lang="en-US" dirty="0"/>
              <a:t>chrome=</a:t>
            </a:r>
            <a:r>
              <a:rPr lang="en-US" sz="1200" dirty="0">
                <a:effectLst/>
                <a:latin typeface="Calibri"/>
                <a:ea typeface="Calibri"/>
                <a:cs typeface="Calibri"/>
                <a:sym typeface="Calibri"/>
              </a:rPr>
              <a:t>'chrome-${BUILD_NUMBER}'</a:t>
            </a:r>
            <a:br>
              <a:rPr lang="en-US" sz="1200" dirty="0">
                <a:effectLst/>
                <a:latin typeface="Calibri"/>
                <a:ea typeface="Calibri"/>
                <a:cs typeface="Calibri"/>
                <a:sym typeface="Calibri"/>
              </a:rPr>
            </a:br>
            <a:r>
              <a:rPr lang="en-US" sz="1200" dirty="0" err="1">
                <a:effectLst/>
                <a:latin typeface="Calibri"/>
                <a:ea typeface="Calibri"/>
                <a:cs typeface="Calibri"/>
                <a:sym typeface="Calibri"/>
              </a:rPr>
              <a:t>def</a:t>
            </a:r>
            <a:r>
              <a:rPr lang="en-US" sz="1200" dirty="0">
                <a:effectLst/>
                <a:latin typeface="Calibri"/>
                <a:ea typeface="Calibri"/>
                <a:cs typeface="Calibri"/>
                <a:sym typeface="Calibri"/>
              </a:rPr>
              <a:t> </a:t>
            </a:r>
            <a:r>
              <a:rPr lang="en-US" dirty="0" err="1"/>
              <a:t>firefox</a:t>
            </a:r>
            <a:r>
              <a:rPr lang="en-US" dirty="0"/>
              <a:t>=</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firefox</a:t>
            </a:r>
            <a:r>
              <a:rPr lang="en-US" sz="1200" dirty="0">
                <a:effectLst/>
                <a:latin typeface="Calibri"/>
                <a:ea typeface="Calibri"/>
                <a:cs typeface="Calibri"/>
                <a:sym typeface="Calibri"/>
              </a:rPr>
              <a:t>-${BUILD_NUMBER}'</a:t>
            </a:r>
            <a:br>
              <a:rPr lang="en-US" sz="1200" dirty="0">
                <a:effectLst/>
                <a:latin typeface="Calibri"/>
                <a:ea typeface="Calibri"/>
                <a:cs typeface="Calibri"/>
                <a:sym typeface="Calibri"/>
              </a:rPr>
            </a:br>
            <a:r>
              <a:rPr lang="en-US" sz="1200" dirty="0" err="1">
                <a:effectLst/>
                <a:latin typeface="Calibri"/>
                <a:ea typeface="Calibri"/>
                <a:cs typeface="Calibri"/>
                <a:sym typeface="Calibri"/>
              </a:rPr>
              <a:t>def</a:t>
            </a:r>
            <a:r>
              <a:rPr lang="en-US" sz="1200" dirty="0">
                <a:effectLst/>
                <a:latin typeface="Calibri"/>
                <a:ea typeface="Calibri"/>
                <a:cs typeface="Calibri"/>
                <a:sym typeface="Calibri"/>
              </a:rPr>
              <a:t> </a:t>
            </a:r>
            <a:r>
              <a:rPr lang="en-US" dirty="0" err="1"/>
              <a:t>containertest</a:t>
            </a:r>
            <a:r>
              <a:rPr lang="en-US" dirty="0"/>
              <a:t>=</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conatinertest</a:t>
            </a:r>
            <a:r>
              <a:rPr lang="en-US" sz="1200" dirty="0">
                <a:effectLst/>
                <a:latin typeface="Calibri"/>
                <a:ea typeface="Calibri"/>
                <a:cs typeface="Calibri"/>
                <a:sym typeface="Calibri"/>
              </a:rPr>
              <a:t>-${BUILD_NUMBER}'</a:t>
            </a:r>
            <a:br>
              <a:rPr lang="en-US" sz="1200" dirty="0">
                <a:effectLst/>
                <a:latin typeface="Calibri"/>
                <a:ea typeface="Calibri"/>
                <a:cs typeface="Calibri"/>
                <a:sym typeface="Calibri"/>
              </a:rPr>
            </a:br>
            <a:br>
              <a:rPr lang="en-US" sz="1200" dirty="0">
                <a:effectLst/>
                <a:latin typeface="Calibri"/>
                <a:ea typeface="Calibri"/>
                <a:cs typeface="Calibri"/>
                <a:sym typeface="Calibri"/>
              </a:rPr>
            </a:br>
            <a:r>
              <a:rPr lang="en-US" dirty="0"/>
              <a:t>pipeline {</a:t>
            </a:r>
            <a:br>
              <a:rPr lang="en-US" dirty="0"/>
            </a:br>
            <a:r>
              <a:rPr lang="en-US" dirty="0"/>
              <a:t>    agent any</a:t>
            </a:r>
            <a:br>
              <a:rPr lang="en-US" dirty="0"/>
            </a:br>
            <a:r>
              <a:rPr lang="en-US" dirty="0"/>
              <a:t>    stages{</a:t>
            </a:r>
            <a:br>
              <a:rPr lang="en-US" dirty="0"/>
            </a:br>
            <a:r>
              <a:rPr lang="en-US" dirty="0"/>
              <a:t>        stage(</a:t>
            </a:r>
            <a:r>
              <a:rPr lang="en-US" sz="1200" dirty="0">
                <a:effectLst/>
                <a:latin typeface="Calibri"/>
                <a:ea typeface="Calibri"/>
                <a:cs typeface="Calibri"/>
                <a:sym typeface="Calibri"/>
              </a:rPr>
              <a:t>'Setting Up Selenium Grid'</a:t>
            </a:r>
            <a:r>
              <a:rPr lang="en-US" dirty="0"/>
              <a:t>) {</a:t>
            </a:r>
            <a:br>
              <a:rPr lang="en-US" dirty="0"/>
            </a:br>
            <a:r>
              <a:rPr lang="en-US" dirty="0"/>
              <a:t>            steps{</a:t>
            </a:r>
            <a:br>
              <a:rPr lang="en-US" dirty="0"/>
            </a:br>
            <a:r>
              <a:rPr lang="en-US" dirty="0"/>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network create </a:t>
            </a:r>
            <a:r>
              <a:rPr lang="en-US" dirty="0"/>
              <a:t>${network}</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run -d -p 4444:4444 --name </a:t>
            </a:r>
            <a:r>
              <a:rPr lang="en-US" dirty="0"/>
              <a:t>${</a:t>
            </a:r>
            <a:r>
              <a:rPr lang="en-US" dirty="0" err="1"/>
              <a:t>seleniumHub</a:t>
            </a:r>
            <a:r>
              <a:rPr lang="en-US" dirty="0"/>
              <a:t>}</a:t>
            </a:r>
            <a:r>
              <a:rPr lang="en-US" sz="1200" dirty="0">
                <a:effectLst/>
                <a:latin typeface="Calibri"/>
                <a:ea typeface="Calibri"/>
                <a:cs typeface="Calibri"/>
                <a:sym typeface="Calibri"/>
              </a:rPr>
              <a:t> --network </a:t>
            </a:r>
            <a:r>
              <a:rPr lang="en-US" dirty="0"/>
              <a:t>${network}</a:t>
            </a:r>
            <a:r>
              <a:rPr lang="en-US" sz="1200" dirty="0">
                <a:effectLst/>
                <a:latin typeface="Calibri"/>
                <a:ea typeface="Calibri"/>
                <a:cs typeface="Calibri"/>
                <a:sym typeface="Calibri"/>
              </a:rPr>
              <a:t> selenium/hub"</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run -d -e HUB_PORT_4444_TCP_ADDR=</a:t>
            </a:r>
            <a:r>
              <a:rPr lang="en-US" dirty="0"/>
              <a:t>${</a:t>
            </a:r>
            <a:r>
              <a:rPr lang="en-US" dirty="0" err="1"/>
              <a:t>seleniumHub</a:t>
            </a:r>
            <a:r>
              <a:rPr lang="en-US" dirty="0"/>
              <a:t>}</a:t>
            </a:r>
            <a:r>
              <a:rPr lang="en-US" sz="1200" dirty="0">
                <a:effectLst/>
                <a:latin typeface="Calibri"/>
                <a:ea typeface="Calibri"/>
                <a:cs typeface="Calibri"/>
                <a:sym typeface="Calibri"/>
              </a:rPr>
              <a:t> -e HUB_PORT_4444_TCP_PORT=4444 --network </a:t>
            </a:r>
            <a:r>
              <a:rPr lang="en-US" dirty="0"/>
              <a:t>${network}</a:t>
            </a:r>
            <a:r>
              <a:rPr lang="en-US" sz="1200" dirty="0">
                <a:effectLst/>
                <a:latin typeface="Calibri"/>
                <a:ea typeface="Calibri"/>
                <a:cs typeface="Calibri"/>
                <a:sym typeface="Calibri"/>
              </a:rPr>
              <a:t> --name </a:t>
            </a:r>
            <a:r>
              <a:rPr lang="en-US" dirty="0"/>
              <a:t>${chrome}</a:t>
            </a:r>
            <a:r>
              <a:rPr lang="en-US" sz="1200" dirty="0">
                <a:effectLst/>
                <a:latin typeface="Calibri"/>
                <a:ea typeface="Calibri"/>
                <a:cs typeface="Calibri"/>
                <a:sym typeface="Calibri"/>
              </a:rPr>
              <a:t> selenium/node-chrome"</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run -d -e HUB_PORT_4444_TCP_ADDR=</a:t>
            </a:r>
            <a:r>
              <a:rPr lang="en-US" dirty="0"/>
              <a:t>${</a:t>
            </a:r>
            <a:r>
              <a:rPr lang="en-US" dirty="0" err="1"/>
              <a:t>seleniumHub</a:t>
            </a:r>
            <a:r>
              <a:rPr lang="en-US" dirty="0"/>
              <a:t>}</a:t>
            </a:r>
            <a:r>
              <a:rPr lang="en-US" sz="1200" dirty="0">
                <a:effectLst/>
                <a:latin typeface="Calibri"/>
                <a:ea typeface="Calibri"/>
                <a:cs typeface="Calibri"/>
                <a:sym typeface="Calibri"/>
              </a:rPr>
              <a:t> -e HUB_PORT_4444_TCP_PORT=4444 --network </a:t>
            </a:r>
            <a:r>
              <a:rPr lang="en-US" dirty="0"/>
              <a:t>${network}</a:t>
            </a:r>
            <a:r>
              <a:rPr lang="en-US" sz="1200" dirty="0">
                <a:effectLst/>
                <a:latin typeface="Calibri"/>
                <a:ea typeface="Calibri"/>
                <a:cs typeface="Calibri"/>
                <a:sym typeface="Calibri"/>
              </a:rPr>
              <a:t> --name </a:t>
            </a:r>
            <a:r>
              <a:rPr lang="en-US" dirty="0"/>
              <a:t>${</a:t>
            </a:r>
            <a:r>
              <a:rPr lang="en-US" dirty="0" err="1"/>
              <a:t>firefox</a:t>
            </a:r>
            <a:r>
              <a:rPr lang="en-US" dirty="0"/>
              <a:t>}</a:t>
            </a:r>
            <a:r>
              <a:rPr lang="en-US" sz="1200" dirty="0">
                <a:effectLst/>
                <a:latin typeface="Calibri"/>
                <a:ea typeface="Calibri"/>
                <a:cs typeface="Calibri"/>
                <a:sym typeface="Calibri"/>
              </a:rPr>
              <a:t> selenium/node-</a:t>
            </a:r>
            <a:r>
              <a:rPr lang="en-US" sz="1200" dirty="0" err="1">
                <a:effectLst/>
                <a:latin typeface="Calibri"/>
                <a:ea typeface="Calibri"/>
                <a:cs typeface="Calibri"/>
                <a:sym typeface="Calibri"/>
              </a:rPr>
              <a:t>firefox</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a:t>}</a:t>
            </a:r>
            <a:br>
              <a:rPr lang="en-US" dirty="0"/>
            </a:br>
            <a:r>
              <a:rPr lang="en-US" dirty="0"/>
              <a:t>        }</a:t>
            </a:r>
            <a:br>
              <a:rPr lang="en-US" dirty="0"/>
            </a:br>
            <a:r>
              <a:rPr lang="en-US" dirty="0"/>
              <a:t>        stage(</a:t>
            </a:r>
            <a:r>
              <a:rPr lang="en-US" sz="1200" dirty="0">
                <a:effectLst/>
                <a:latin typeface="Calibri"/>
                <a:ea typeface="Calibri"/>
                <a:cs typeface="Calibri"/>
                <a:sym typeface="Calibri"/>
              </a:rPr>
              <a:t>'Run Test'</a:t>
            </a:r>
            <a:r>
              <a:rPr lang="en-US" dirty="0"/>
              <a:t>) {</a:t>
            </a:r>
            <a:br>
              <a:rPr lang="en-US" dirty="0"/>
            </a:br>
            <a:r>
              <a:rPr lang="en-US" dirty="0"/>
              <a:t>            steps{</a:t>
            </a:r>
            <a:br>
              <a:rPr lang="en-US" dirty="0"/>
            </a:br>
            <a:r>
              <a:rPr lang="en-US" dirty="0"/>
              <a:t>                parallel(</a:t>
            </a:r>
            <a:br>
              <a:rPr lang="en-US" dirty="0"/>
            </a:br>
            <a:r>
              <a:rPr lang="en-US" dirty="0"/>
              <a:t>                        </a:t>
            </a:r>
            <a:r>
              <a:rPr lang="en-US" sz="1200" dirty="0">
                <a:effectLst/>
                <a:latin typeface="Calibri"/>
                <a:ea typeface="Calibri"/>
                <a:cs typeface="Calibri"/>
                <a:sym typeface="Calibri"/>
              </a:rPr>
              <a:t>"search-module"</a:t>
            </a:r>
            <a:r>
              <a:rPr lang="en-US" dirty="0"/>
              <a:t>:{</a:t>
            </a:r>
            <a:br>
              <a:rPr lang="en-US" dirty="0"/>
            </a:br>
            <a:r>
              <a:rPr lang="en-US" dirty="0"/>
              <a:t>                            </a:t>
            </a:r>
            <a:r>
              <a:rPr lang="en-US" sz="1200" dirty="0">
                <a:effectLst/>
                <a:latin typeface="Calibri"/>
                <a:ea typeface="Calibri"/>
                <a:cs typeface="Calibri"/>
                <a:sym typeface="Calibri"/>
              </a:rPr>
              <a:t>// a directory 'search' is created for container test-output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run --</a:t>
            </a:r>
            <a:r>
              <a:rPr lang="en-US" sz="1200" dirty="0" err="1">
                <a:effectLst/>
                <a:latin typeface="Calibri"/>
                <a:ea typeface="Calibri"/>
                <a:cs typeface="Calibri"/>
                <a:sym typeface="Calibri"/>
              </a:rPr>
              <a:t>rm</a:t>
            </a:r>
            <a:r>
              <a:rPr lang="en-US" sz="1200" dirty="0">
                <a:effectLst/>
                <a:latin typeface="Calibri"/>
                <a:ea typeface="Calibri"/>
                <a:cs typeface="Calibri"/>
                <a:sym typeface="Calibri"/>
              </a:rPr>
              <a:t> -e SELENIUM_HUB=</a:t>
            </a:r>
            <a:r>
              <a:rPr lang="en-US" dirty="0"/>
              <a:t>${</a:t>
            </a:r>
            <a:r>
              <a:rPr lang="en-US" dirty="0" err="1"/>
              <a:t>seleniumHub</a:t>
            </a:r>
            <a:r>
              <a:rPr lang="en-US" dirty="0"/>
              <a:t>}</a:t>
            </a:r>
            <a:r>
              <a:rPr lang="en-US" sz="1200" dirty="0">
                <a:effectLst/>
                <a:latin typeface="Calibri"/>
                <a:ea typeface="Calibri"/>
                <a:cs typeface="Calibri"/>
                <a:sym typeface="Calibri"/>
              </a:rPr>
              <a:t> -e BROWSER=</a:t>
            </a:r>
            <a:r>
              <a:rPr lang="en-US" sz="1200" dirty="0" err="1">
                <a:effectLst/>
                <a:latin typeface="Calibri"/>
                <a:ea typeface="Calibri"/>
                <a:cs typeface="Calibri"/>
                <a:sym typeface="Calibri"/>
              </a:rPr>
              <a:t>firefox</a:t>
            </a:r>
            <a:r>
              <a:rPr lang="en-US" sz="1200" dirty="0">
                <a:effectLst/>
                <a:latin typeface="Calibri"/>
                <a:ea typeface="Calibri"/>
                <a:cs typeface="Calibri"/>
                <a:sym typeface="Calibri"/>
              </a:rPr>
              <a:t> -e MODULE=search-module.xml -v </a:t>
            </a:r>
            <a:r>
              <a:rPr lang="en-US" dirty="0"/>
              <a:t>${WORKSPACE}</a:t>
            </a:r>
            <a:r>
              <a:rPr lang="en-US" sz="1200" dirty="0">
                <a:effectLst/>
                <a:latin typeface="Calibri"/>
                <a:ea typeface="Calibri"/>
                <a:cs typeface="Calibri"/>
                <a:sym typeface="Calibri"/>
              </a:rPr>
              <a:t>/search:/</a:t>
            </a:r>
            <a:r>
              <a:rPr lang="en-US" sz="1200" dirty="0" err="1">
                <a:effectLst/>
                <a:latin typeface="Calibri"/>
                <a:ea typeface="Calibri"/>
                <a:cs typeface="Calibri"/>
                <a:sym typeface="Calibri"/>
              </a:rPr>
              <a:t>usr</a:t>
            </a:r>
            <a:r>
              <a:rPr lang="en-US" sz="1200" dirty="0">
                <a:effectLst/>
                <a:latin typeface="Calibri"/>
                <a:ea typeface="Calibri"/>
                <a:cs typeface="Calibri"/>
                <a:sym typeface="Calibri"/>
              </a:rPr>
              <a:t>/share/tag/test-output --network </a:t>
            </a:r>
            <a:r>
              <a:rPr lang="en-US" dirty="0"/>
              <a:t>${network}</a:t>
            </a:r>
            <a:r>
              <a:rPr lang="en-US" sz="1200" dirty="0">
                <a:effectLst/>
                <a:latin typeface="Calibri"/>
                <a:ea typeface="Calibri"/>
                <a:cs typeface="Calibri"/>
                <a:sym typeface="Calibri"/>
              </a:rPr>
              <a:t> nashpaz1/</a:t>
            </a:r>
            <a:r>
              <a:rPr lang="en-US" sz="1200" dirty="0" err="1">
                <a:effectLst/>
                <a:latin typeface="Calibri"/>
                <a:ea typeface="Calibri"/>
                <a:cs typeface="Calibri"/>
                <a:sym typeface="Calibri"/>
              </a:rPr>
              <a:t>containertest</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//archive all the files under 'search' directory</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archiveArtifacts</a:t>
            </a:r>
            <a:r>
              <a:rPr lang="en-US" dirty="0"/>
              <a:t> </a:t>
            </a:r>
            <a:r>
              <a:rPr lang="en-US" sz="1200" dirty="0">
                <a:effectLst/>
                <a:latin typeface="Calibri"/>
                <a:ea typeface="Calibri"/>
                <a:cs typeface="Calibri"/>
                <a:sym typeface="Calibri"/>
              </a:rPr>
              <a:t>artifacts</a:t>
            </a:r>
            <a:r>
              <a:rPr lang="en-US" dirty="0"/>
              <a:t>: </a:t>
            </a:r>
            <a:r>
              <a:rPr lang="en-US" sz="1200" dirty="0">
                <a:effectLst/>
                <a:latin typeface="Calibri"/>
                <a:ea typeface="Calibri"/>
                <a:cs typeface="Calibri"/>
                <a:sym typeface="Calibri"/>
              </a:rPr>
              <a:t>'search/**'</a:t>
            </a:r>
            <a:r>
              <a:rPr lang="en-US" dirty="0"/>
              <a:t>, </a:t>
            </a:r>
            <a:r>
              <a:rPr lang="en-US" sz="1200" dirty="0">
                <a:effectLst/>
                <a:latin typeface="Calibri"/>
                <a:ea typeface="Calibri"/>
                <a:cs typeface="Calibri"/>
                <a:sym typeface="Calibri"/>
              </a:rPr>
              <a:t>fingerprint</a:t>
            </a:r>
            <a:r>
              <a:rPr lang="en-US" dirty="0"/>
              <a:t>: </a:t>
            </a:r>
            <a:r>
              <a:rPr lang="en-US" sz="1200" dirty="0">
                <a:effectLst/>
                <a:latin typeface="Calibri"/>
                <a:ea typeface="Calibri"/>
                <a:cs typeface="Calibri"/>
                <a:sym typeface="Calibri"/>
              </a:rPr>
              <a:t>true</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a:t>},</a:t>
            </a:r>
            <a:br>
              <a:rPr lang="en-US" dirty="0"/>
            </a:br>
            <a:r>
              <a:rPr lang="en-US" dirty="0"/>
              <a:t>                        </a:t>
            </a:r>
            <a:r>
              <a:rPr lang="en-US" sz="1200" dirty="0">
                <a:effectLst/>
                <a:latin typeface="Calibri"/>
                <a:ea typeface="Calibri"/>
                <a:cs typeface="Calibri"/>
                <a:sym typeface="Calibri"/>
              </a:rPr>
              <a:t>"order-module"</a:t>
            </a:r>
            <a:r>
              <a:rPr lang="en-US" dirty="0"/>
              <a:t>:{</a:t>
            </a:r>
            <a:br>
              <a:rPr lang="en-US" dirty="0"/>
            </a:br>
            <a:r>
              <a:rPr lang="en-US" dirty="0"/>
              <a:t>                            </a:t>
            </a:r>
            <a:r>
              <a:rPr lang="en-US" sz="1200" dirty="0">
                <a:effectLst/>
                <a:latin typeface="Calibri"/>
                <a:ea typeface="Calibri"/>
                <a:cs typeface="Calibri"/>
                <a:sym typeface="Calibri"/>
              </a:rPr>
              <a:t>// a directory 'order' is created for container test-output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run --</a:t>
            </a:r>
            <a:r>
              <a:rPr lang="en-US" sz="1200" dirty="0" err="1">
                <a:effectLst/>
                <a:latin typeface="Calibri"/>
                <a:ea typeface="Calibri"/>
                <a:cs typeface="Calibri"/>
                <a:sym typeface="Calibri"/>
              </a:rPr>
              <a:t>rm</a:t>
            </a:r>
            <a:r>
              <a:rPr lang="en-US" sz="1200" dirty="0">
                <a:effectLst/>
                <a:latin typeface="Calibri"/>
                <a:ea typeface="Calibri"/>
                <a:cs typeface="Calibri"/>
                <a:sym typeface="Calibri"/>
              </a:rPr>
              <a:t> -e SELENIUM_HUB=</a:t>
            </a:r>
            <a:r>
              <a:rPr lang="en-US" dirty="0"/>
              <a:t>${</a:t>
            </a:r>
            <a:r>
              <a:rPr lang="en-US" dirty="0" err="1"/>
              <a:t>seleniumHub</a:t>
            </a:r>
            <a:r>
              <a:rPr lang="en-US" dirty="0"/>
              <a:t>}</a:t>
            </a:r>
            <a:r>
              <a:rPr lang="en-US" sz="1200" dirty="0">
                <a:effectLst/>
                <a:latin typeface="Calibri"/>
                <a:ea typeface="Calibri"/>
                <a:cs typeface="Calibri"/>
                <a:sym typeface="Calibri"/>
              </a:rPr>
              <a:t> -e BROWSER=chrome -e MODULE=order-module.xml -v </a:t>
            </a:r>
            <a:r>
              <a:rPr lang="en-US" dirty="0"/>
              <a:t>${WORKSPACE}</a:t>
            </a:r>
            <a:r>
              <a:rPr lang="en-US" sz="1200" dirty="0">
                <a:effectLst/>
                <a:latin typeface="Calibri"/>
                <a:ea typeface="Calibri"/>
                <a:cs typeface="Calibri"/>
                <a:sym typeface="Calibri"/>
              </a:rPr>
              <a:t>/order:/</a:t>
            </a:r>
            <a:r>
              <a:rPr lang="en-US" sz="1200" dirty="0" err="1">
                <a:effectLst/>
                <a:latin typeface="Calibri"/>
                <a:ea typeface="Calibri"/>
                <a:cs typeface="Calibri"/>
                <a:sym typeface="Calibri"/>
              </a:rPr>
              <a:t>usr</a:t>
            </a:r>
            <a:r>
              <a:rPr lang="en-US" sz="1200" dirty="0">
                <a:effectLst/>
                <a:latin typeface="Calibri"/>
                <a:ea typeface="Calibri"/>
                <a:cs typeface="Calibri"/>
                <a:sym typeface="Calibri"/>
              </a:rPr>
              <a:t>/share/tag/test-output  --network </a:t>
            </a:r>
            <a:r>
              <a:rPr lang="en-US" dirty="0"/>
              <a:t>${network}</a:t>
            </a:r>
            <a:r>
              <a:rPr lang="en-US" sz="1200" dirty="0">
                <a:effectLst/>
                <a:latin typeface="Calibri"/>
                <a:ea typeface="Calibri"/>
                <a:cs typeface="Calibri"/>
                <a:sym typeface="Calibri"/>
              </a:rPr>
              <a:t> nashpaz1/</a:t>
            </a:r>
            <a:r>
              <a:rPr lang="en-US" sz="1200" dirty="0" err="1">
                <a:effectLst/>
                <a:latin typeface="Calibri"/>
                <a:ea typeface="Calibri"/>
                <a:cs typeface="Calibri"/>
                <a:sym typeface="Calibri"/>
              </a:rPr>
              <a:t>containertest</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//archive all the files under 'order' directory</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archiveArtifacts</a:t>
            </a:r>
            <a:r>
              <a:rPr lang="en-US" dirty="0"/>
              <a:t> </a:t>
            </a:r>
            <a:r>
              <a:rPr lang="en-US" sz="1200" dirty="0">
                <a:effectLst/>
                <a:latin typeface="Calibri"/>
                <a:ea typeface="Calibri"/>
                <a:cs typeface="Calibri"/>
                <a:sym typeface="Calibri"/>
              </a:rPr>
              <a:t>artifacts</a:t>
            </a:r>
            <a:r>
              <a:rPr lang="en-US" dirty="0"/>
              <a:t>: </a:t>
            </a:r>
            <a:r>
              <a:rPr lang="en-US" sz="1200" dirty="0">
                <a:effectLst/>
                <a:latin typeface="Calibri"/>
                <a:ea typeface="Calibri"/>
                <a:cs typeface="Calibri"/>
                <a:sym typeface="Calibri"/>
              </a:rPr>
              <a:t>'order/**'</a:t>
            </a:r>
            <a:r>
              <a:rPr lang="en-US" dirty="0"/>
              <a:t>, </a:t>
            </a:r>
            <a:r>
              <a:rPr lang="en-US" sz="1200" dirty="0">
                <a:effectLst/>
                <a:latin typeface="Calibri"/>
                <a:ea typeface="Calibri"/>
                <a:cs typeface="Calibri"/>
                <a:sym typeface="Calibri"/>
              </a:rPr>
              <a:t>fingerprint</a:t>
            </a:r>
            <a:r>
              <a:rPr lang="en-US" dirty="0"/>
              <a:t>: </a:t>
            </a:r>
            <a:r>
              <a:rPr lang="en-US" sz="1200" dirty="0">
                <a:effectLst/>
                <a:latin typeface="Calibri"/>
                <a:ea typeface="Calibri"/>
                <a:cs typeface="Calibri"/>
                <a:sym typeface="Calibri"/>
              </a:rPr>
              <a:t>true</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a:t>}</a:t>
            </a:r>
            <a:br>
              <a:rPr lang="en-US" dirty="0"/>
            </a:br>
            <a:r>
              <a:rPr lang="en-US" dirty="0"/>
              <a:t>                )</a:t>
            </a:r>
            <a:br>
              <a:rPr lang="en-US" dirty="0"/>
            </a:br>
            <a:r>
              <a:rPr lang="en-US" dirty="0"/>
              <a:t>            }</a:t>
            </a:r>
            <a:br>
              <a:rPr lang="en-US" dirty="0"/>
            </a:br>
            <a:r>
              <a:rPr lang="en-US" dirty="0"/>
              <a:t>        }</a:t>
            </a:r>
            <a:br>
              <a:rPr lang="en-US" dirty="0"/>
            </a:br>
            <a:br>
              <a:rPr lang="en-US" dirty="0"/>
            </a:br>
            <a:r>
              <a:rPr lang="en-US" dirty="0"/>
              <a:t>    }</a:t>
            </a:r>
            <a:br>
              <a:rPr lang="en-US" dirty="0"/>
            </a:br>
            <a:r>
              <a:rPr lang="en-US" dirty="0"/>
              <a:t>    post{</a:t>
            </a:r>
            <a:br>
              <a:rPr lang="en-US" dirty="0"/>
            </a:br>
            <a:r>
              <a:rPr lang="en-US" dirty="0"/>
              <a:t>        always {</a:t>
            </a:r>
            <a:br>
              <a:rPr lang="en-US" dirty="0"/>
            </a:br>
            <a:r>
              <a:rPr lang="en-US" dirty="0"/>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a:t>
            </a:r>
            <a:r>
              <a:rPr lang="en-US" sz="1200" dirty="0" err="1">
                <a:effectLst/>
                <a:latin typeface="Calibri"/>
                <a:ea typeface="Calibri"/>
                <a:cs typeface="Calibri"/>
                <a:sym typeface="Calibri"/>
              </a:rPr>
              <a:t>rm</a:t>
            </a:r>
            <a:r>
              <a:rPr lang="en-US" sz="1200" dirty="0">
                <a:effectLst/>
                <a:latin typeface="Calibri"/>
                <a:ea typeface="Calibri"/>
                <a:cs typeface="Calibri"/>
                <a:sym typeface="Calibri"/>
              </a:rPr>
              <a:t> -</a:t>
            </a:r>
            <a:r>
              <a:rPr lang="en-US" sz="1200" dirty="0" err="1">
                <a:effectLst/>
                <a:latin typeface="Calibri"/>
                <a:ea typeface="Calibri"/>
                <a:cs typeface="Calibri"/>
                <a:sym typeface="Calibri"/>
              </a:rPr>
              <a:t>vf</a:t>
            </a:r>
            <a:r>
              <a:rPr lang="en-US" sz="1200" dirty="0">
                <a:effectLst/>
                <a:latin typeface="Calibri"/>
                <a:ea typeface="Calibri"/>
                <a:cs typeface="Calibri"/>
                <a:sym typeface="Calibri"/>
              </a:rPr>
              <a:t> </a:t>
            </a:r>
            <a:r>
              <a:rPr lang="en-US" dirty="0"/>
              <a:t>${chrome}</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a:t>
            </a:r>
            <a:r>
              <a:rPr lang="en-US" sz="1200" dirty="0" err="1">
                <a:effectLst/>
                <a:latin typeface="Calibri"/>
                <a:ea typeface="Calibri"/>
                <a:cs typeface="Calibri"/>
                <a:sym typeface="Calibri"/>
              </a:rPr>
              <a:t>rm</a:t>
            </a:r>
            <a:r>
              <a:rPr lang="en-US" sz="1200" dirty="0">
                <a:effectLst/>
                <a:latin typeface="Calibri"/>
                <a:ea typeface="Calibri"/>
                <a:cs typeface="Calibri"/>
                <a:sym typeface="Calibri"/>
              </a:rPr>
              <a:t> -</a:t>
            </a:r>
            <a:r>
              <a:rPr lang="en-US" sz="1200" dirty="0" err="1">
                <a:effectLst/>
                <a:latin typeface="Calibri"/>
                <a:ea typeface="Calibri"/>
                <a:cs typeface="Calibri"/>
                <a:sym typeface="Calibri"/>
              </a:rPr>
              <a:t>vf</a:t>
            </a:r>
            <a:r>
              <a:rPr lang="en-US" sz="1200" dirty="0">
                <a:effectLst/>
                <a:latin typeface="Calibri"/>
                <a:ea typeface="Calibri"/>
                <a:cs typeface="Calibri"/>
                <a:sym typeface="Calibri"/>
              </a:rPr>
              <a:t> </a:t>
            </a:r>
            <a:r>
              <a:rPr lang="en-US" dirty="0"/>
              <a:t>${</a:t>
            </a:r>
            <a:r>
              <a:rPr lang="en-US" dirty="0" err="1"/>
              <a:t>firefox</a:t>
            </a:r>
            <a:r>
              <a:rPr lang="en-US" dirty="0"/>
              <a:t>}</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a:t>
            </a:r>
            <a:r>
              <a:rPr lang="en-US" sz="1200" dirty="0" err="1">
                <a:effectLst/>
                <a:latin typeface="Calibri"/>
                <a:ea typeface="Calibri"/>
                <a:cs typeface="Calibri"/>
                <a:sym typeface="Calibri"/>
              </a:rPr>
              <a:t>rm</a:t>
            </a:r>
            <a:r>
              <a:rPr lang="en-US" sz="1200" dirty="0">
                <a:effectLst/>
                <a:latin typeface="Calibri"/>
                <a:ea typeface="Calibri"/>
                <a:cs typeface="Calibri"/>
                <a:sym typeface="Calibri"/>
              </a:rPr>
              <a:t> -</a:t>
            </a:r>
            <a:r>
              <a:rPr lang="en-US" sz="1200" dirty="0" err="1">
                <a:effectLst/>
                <a:latin typeface="Calibri"/>
                <a:ea typeface="Calibri"/>
                <a:cs typeface="Calibri"/>
                <a:sym typeface="Calibri"/>
              </a:rPr>
              <a:t>vf</a:t>
            </a:r>
            <a:r>
              <a:rPr lang="en-US" sz="1200" dirty="0">
                <a:effectLst/>
                <a:latin typeface="Calibri"/>
                <a:ea typeface="Calibri"/>
                <a:cs typeface="Calibri"/>
                <a:sym typeface="Calibri"/>
              </a:rPr>
              <a:t> </a:t>
            </a:r>
            <a:r>
              <a:rPr lang="en-US" dirty="0"/>
              <a:t>${</a:t>
            </a:r>
            <a:r>
              <a:rPr lang="en-US" dirty="0" err="1"/>
              <a:t>seleniumHub</a:t>
            </a:r>
            <a:r>
              <a:rPr lang="en-US" dirty="0"/>
              <a:t>}</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err="1"/>
              <a:t>sh</a:t>
            </a:r>
            <a:r>
              <a:rPr lang="en-US" dirty="0"/>
              <a:t> </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a:t>
            </a:r>
            <a:r>
              <a:rPr lang="en-US" sz="1200" dirty="0">
                <a:effectLst/>
                <a:latin typeface="Calibri"/>
                <a:ea typeface="Calibri"/>
                <a:cs typeface="Calibri"/>
                <a:sym typeface="Calibri"/>
              </a:rPr>
              <a:t> network </a:t>
            </a:r>
            <a:r>
              <a:rPr lang="en-US" sz="1200" dirty="0" err="1">
                <a:effectLst/>
                <a:latin typeface="Calibri"/>
                <a:ea typeface="Calibri"/>
                <a:cs typeface="Calibri"/>
                <a:sym typeface="Calibri"/>
              </a:rPr>
              <a:t>rm</a:t>
            </a:r>
            <a:r>
              <a:rPr lang="en-US" sz="1200" dirty="0">
                <a:effectLst/>
                <a:latin typeface="Calibri"/>
                <a:ea typeface="Calibri"/>
                <a:cs typeface="Calibri"/>
                <a:sym typeface="Calibri"/>
              </a:rPr>
              <a:t> </a:t>
            </a:r>
            <a:r>
              <a:rPr lang="en-US" dirty="0"/>
              <a:t>${network}</a:t>
            </a:r>
            <a:r>
              <a:rPr lang="en-US" sz="1200" dirty="0">
                <a:effectLst/>
                <a:latin typeface="Calibri"/>
                <a:ea typeface="Calibri"/>
                <a:cs typeface="Calibri"/>
                <a:sym typeface="Calibri"/>
              </a:rPr>
              <a:t>"</a:t>
            </a:r>
            <a:br>
              <a:rPr lang="en-US" sz="1200" dirty="0">
                <a:effectLst/>
                <a:latin typeface="Calibri"/>
                <a:ea typeface="Calibri"/>
                <a:cs typeface="Calibri"/>
                <a:sym typeface="Calibri"/>
              </a:rPr>
            </a:br>
            <a:r>
              <a:rPr lang="en-US" sz="1200" dirty="0">
                <a:effectLst/>
                <a:latin typeface="Calibri"/>
                <a:ea typeface="Calibri"/>
                <a:cs typeface="Calibri"/>
                <a:sym typeface="Calibri"/>
              </a:rPr>
              <a:t>        </a:t>
            </a:r>
            <a:r>
              <a:rPr lang="en-US" dirty="0"/>
              <a:t>}</a:t>
            </a:r>
            <a:br>
              <a:rPr lang="en-US" dirty="0"/>
            </a:br>
            <a:r>
              <a:rPr lang="en-US" dirty="0"/>
              <a:t>    }</a:t>
            </a:r>
            <a:br>
              <a:rPr lang="en-US" dirty="0"/>
            </a:br>
            <a:br>
              <a:rPr lang="en-US" dirty="0"/>
            </a:br>
            <a:r>
              <a:rPr lang="en-US" dirty="0"/>
              <a:t>}</a:t>
            </a:r>
            <a:endParaRPr lang="en-US" dirty="0">
              <a:hlinkClick r:id="rId4"/>
            </a:endParaRPr>
          </a:p>
          <a:p>
            <a:endParaRPr lang="en-US" dirty="0">
              <a:hlinkClick r:id="rId4"/>
            </a:endParaRPr>
          </a:p>
          <a:p>
            <a:endParaRPr lang="en-US" dirty="0">
              <a:hlinkClick r:id="rId4"/>
            </a:endParaRPr>
          </a:p>
        </p:txBody>
      </p:sp>
    </p:spTree>
    <p:extLst>
      <p:ext uri="{BB962C8B-B14F-4D97-AF65-F5344CB8AC3E}">
        <p14:creationId xmlns:p14="http://schemas.microsoft.com/office/powerpoint/2010/main" val="1426435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algn="l" rtl="0" latinLnBrk="0"/>
            <a:r>
              <a:rPr lang="en-US" dirty="0">
                <a:hlinkClick r:id="rId3"/>
              </a:rPr>
              <a:t>https://raw.githubusercontent.com/SeleniumHQ/docker-selenium/trunk/docker-compose-v3.yml</a:t>
            </a:r>
          </a:p>
        </p:txBody>
      </p:sp>
    </p:spTree>
    <p:extLst>
      <p:ext uri="{BB962C8B-B14F-4D97-AF65-F5344CB8AC3E}">
        <p14:creationId xmlns:p14="http://schemas.microsoft.com/office/powerpoint/2010/main" val="1524526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algn="l" rtl="0" latinLnBrk="0"/>
            <a:r>
              <a:rPr lang="en-US" dirty="0">
                <a:hlinkClick r:id="rId3"/>
              </a:rPr>
              <a:t>https://d1.awsstatic.com/whitepapers/modernize-dotnet-apps-with-linux-containers.pdf?did=wp_card&amp;trk=wp_card</a:t>
            </a:r>
          </a:p>
          <a:p>
            <a:pPr algn="l" rtl="0" latinLnBrk="0"/>
            <a:r>
              <a:rPr lang="en-US" dirty="0">
                <a:hlinkClick r:id="rId3"/>
              </a:rPr>
              <a:t>https://github.com/leandro-cervelin/cf_api_net_core</a:t>
            </a:r>
          </a:p>
          <a:p>
            <a:pPr algn="l" rtl="0" latinLnBrk="0"/>
            <a:r>
              <a:rPr lang="en-US" dirty="0">
                <a:hlinkClick r:id="rId3"/>
              </a:rPr>
              <a:t>https://github.com/achermack/asp-net-core-webapi-sqlserver</a:t>
            </a:r>
          </a:p>
          <a:p>
            <a:pPr algn="l" rtl="0" latinLnBrk="0"/>
            <a:r>
              <a:rPr lang="en-US" dirty="0">
                <a:hlinkClick r:id="rId3"/>
              </a:rPr>
              <a:t>https://samwalpole.com/how-to-run-aspnet-core-and-sql-server-from-docker</a:t>
            </a:r>
          </a:p>
          <a:p>
            <a:pPr algn="l" rtl="0" latinLnBrk="0"/>
            <a:r>
              <a:rPr lang="en-US" dirty="0">
                <a:hlinkClick r:id="rId3"/>
              </a:rPr>
              <a:t>v https://github.com/federicodiluca/DotNet-SqlServer-DockerDemo</a:t>
            </a:r>
          </a:p>
          <a:p>
            <a:pPr algn="l" rtl="0" latinLnBrk="0"/>
            <a:r>
              <a:rPr lang="en-US" dirty="0">
                <a:hlinkClick r:id="rId3"/>
              </a:rPr>
              <a:t>https://github.com/sandeepchugh/shopping-app</a:t>
            </a:r>
          </a:p>
          <a:p>
            <a:pPr algn="l" rtl="0" latinLnBrk="0"/>
            <a:r>
              <a:rPr lang="en-US" dirty="0">
                <a:hlinkClick r:id="rId3"/>
              </a:rPr>
              <a:t>https://github.com/raschmitt/net-core-docker-sample/blob/master/src/Dockerfile</a:t>
            </a:r>
          </a:p>
          <a:p>
            <a:pPr algn="l" rtl="0" latinLnBrk="0"/>
            <a:r>
              <a:rPr lang="en-US" dirty="0">
                <a:hlinkClick r:id="rId3"/>
              </a:rPr>
              <a:t>https://docs.docker.com/samples/aspnet-mssql-compose/</a:t>
            </a:r>
          </a:p>
          <a:p>
            <a:pPr algn="l" rtl="0" latinLnBrk="0"/>
            <a:r>
              <a:rPr lang="en-US" dirty="0">
                <a:hlinkClick r:id="rId3"/>
              </a:rPr>
              <a:t>https://github.com/hd9/aspnet-microservices</a:t>
            </a:r>
          </a:p>
          <a:p>
            <a:pPr algn="l" rtl="0" latinLnBrk="0"/>
            <a:r>
              <a:rPr lang="en-US" dirty="0">
                <a:hlinkClick r:id="rId3"/>
              </a:rPr>
              <a:t>https://docs.microsoft.com/en-us/aspnet/core/host-and-deploy/docker/building-net-docker-images?view=aspnetcore-6.0</a:t>
            </a:r>
          </a:p>
          <a:p>
            <a:pPr algn="l" rtl="0" latinLnBrk="0"/>
            <a:endParaRPr lang="en-US" dirty="0">
              <a:hlinkClick r:id="rId3"/>
            </a:endParaRPr>
          </a:p>
        </p:txBody>
      </p:sp>
    </p:spTree>
    <p:extLst>
      <p:ext uri="{BB962C8B-B14F-4D97-AF65-F5344CB8AC3E}">
        <p14:creationId xmlns:p14="http://schemas.microsoft.com/office/powerpoint/2010/main" val="3454426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docker </a:t>
            </a:r>
            <a:r>
              <a:rPr lang="en-US" dirty="0" err="1"/>
              <a:t>rmi</a:t>
            </a:r>
            <a:r>
              <a:rPr lang="en-US" dirty="0"/>
              <a:t> -f $(docker images -a -q) </a:t>
            </a:r>
            <a:endParaRPr lang="en-US" dirty="0">
              <a:hlinkClick r:id="rId3"/>
            </a:endParaRPr>
          </a:p>
        </p:txBody>
      </p:sp>
    </p:spTree>
    <p:extLst>
      <p:ext uri="{BB962C8B-B14F-4D97-AF65-F5344CB8AC3E}">
        <p14:creationId xmlns:p14="http://schemas.microsoft.com/office/powerpoint/2010/main" val="2857461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eaLnBrk="1" fontAlgn="auto" latinLnBrk="0" hangingPunct="1">
              <a:lnSpc>
                <a:spcPct val="100000"/>
              </a:lnSpc>
              <a:spcBef>
                <a:spcPts val="0"/>
              </a:spcBef>
              <a:spcAft>
                <a:spcPts val="0"/>
              </a:spcAft>
              <a:buClrTx/>
              <a:buSzTx/>
              <a:buFontTx/>
              <a:buNone/>
              <a:tabLst/>
              <a:defRPr/>
            </a:pPr>
            <a:endParaRPr lang="en-US" dirty="0">
              <a:hlinkClick r:id="rId3"/>
            </a:endParaRPr>
          </a:p>
        </p:txBody>
      </p:sp>
    </p:spTree>
    <p:extLst>
      <p:ext uri="{BB962C8B-B14F-4D97-AF65-F5344CB8AC3E}">
        <p14:creationId xmlns:p14="http://schemas.microsoft.com/office/powerpoint/2010/main" val="129555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err="1">
                <a:solidFill>
                  <a:srgbClr val="254356"/>
                </a:solidFill>
                <a:latin typeface="Arial"/>
                <a:ea typeface="Arial"/>
                <a:cs typeface="Arial"/>
                <a:sym typeface="Arial"/>
              </a:rPr>
              <a:t>macVLAN</a:t>
            </a:r>
            <a:r>
              <a:rPr lang="en-GB" sz="1200" b="1" i="0" u="none" strike="noStrike" cap="none" dirty="0">
                <a:solidFill>
                  <a:srgbClr val="254356"/>
                </a:solidFill>
                <a:latin typeface="Arial"/>
                <a:ea typeface="Arial"/>
                <a:cs typeface="Arial"/>
                <a:sym typeface="Arial"/>
              </a:rPr>
              <a:t> – can be attached along with bridge so allows a hack to allow two networks for one container…</a:t>
            </a:r>
            <a:br>
              <a:rPr lang="en-GB" sz="1200" b="0" i="0" u="none" strike="noStrike" cap="none" dirty="0">
                <a:solidFill>
                  <a:srgbClr val="254356"/>
                </a:solidFill>
                <a:latin typeface="Arial"/>
                <a:ea typeface="Arial"/>
                <a:cs typeface="Arial"/>
                <a:sym typeface="Arial"/>
              </a:rPr>
            </a:br>
            <a:r>
              <a:rPr lang="en-GB" sz="1200" b="0" i="0" u="none" strike="noStrike" cap="none" dirty="0" err="1">
                <a:solidFill>
                  <a:srgbClr val="254356"/>
                </a:solidFill>
                <a:latin typeface="Arial"/>
                <a:ea typeface="Arial"/>
                <a:cs typeface="Arial"/>
                <a:sym typeface="Arial"/>
              </a:rPr>
              <a:t>Macvlan</a:t>
            </a:r>
            <a:r>
              <a:rPr lang="en-GB" sz="1200" b="0" i="0" u="none" strike="noStrike" cap="none" dirty="0">
                <a:solidFill>
                  <a:srgbClr val="254356"/>
                </a:solidFill>
                <a:latin typeface="Arial"/>
                <a:ea typeface="Arial"/>
                <a:cs typeface="Arial"/>
                <a:sym typeface="Arial"/>
              </a:rPr>
              <a:t> network allow us to assign a MAC address to a container for making it appear as physical device on our network. Usually to be used with legacy or HW required product that must have a MAC and being directly connected to the physical network to operate.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p:txBody>
      </p:sp>
    </p:spTree>
    <p:extLst>
      <p:ext uri="{BB962C8B-B14F-4D97-AF65-F5344CB8AC3E}">
        <p14:creationId xmlns:p14="http://schemas.microsoft.com/office/powerpoint/2010/main" val="118597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lang="en-US" sz="1200" dirty="0">
                <a:effectLst/>
                <a:latin typeface="Calibri"/>
                <a:ea typeface="Calibri"/>
                <a:cs typeface="Calibri"/>
                <a:sym typeface="Calibri"/>
              </a:rPr>
              <a:t>docker build </a:t>
            </a:r>
            <a:r>
              <a:rPr lang="en-US" sz="1200" b="1" dirty="0">
                <a:effectLst/>
                <a:latin typeface="Calibri"/>
                <a:ea typeface="Calibri"/>
                <a:cs typeface="Calibri"/>
                <a:sym typeface="Calibri"/>
              </a:rPr>
              <a:t>--target </a:t>
            </a:r>
            <a:r>
              <a:rPr lang="en-US" sz="1200" b="1" dirty="0" err="1">
                <a:effectLst/>
                <a:latin typeface="Calibri"/>
                <a:ea typeface="Calibri"/>
                <a:cs typeface="Calibri"/>
                <a:sym typeface="Calibri"/>
              </a:rPr>
              <a:t>nameOfSomeStage</a:t>
            </a:r>
            <a:r>
              <a:rPr lang="en-US" sz="1200" dirty="0">
                <a:effectLst/>
                <a:latin typeface="Calibri"/>
                <a:ea typeface="Calibri"/>
                <a:cs typeface="Calibri"/>
                <a:sym typeface="Calibri"/>
              </a:rPr>
              <a:t> -t </a:t>
            </a:r>
            <a:r>
              <a:rPr lang="en-US" sz="1200" dirty="0" err="1">
                <a:effectLst/>
                <a:latin typeface="Calibri"/>
                <a:ea typeface="Calibri"/>
                <a:cs typeface="Calibri"/>
                <a:sym typeface="Calibri"/>
              </a:rPr>
              <a:t>example-node:latest</a:t>
            </a:r>
            <a:r>
              <a:rPr lang="en-US" sz="1200" dirty="0">
                <a:effectLst/>
                <a:latin typeface="Calibri"/>
                <a:ea typeface="Calibri"/>
                <a:cs typeface="Calibri"/>
                <a:sym typeface="Calibri"/>
              </a:rPr>
              <a:t> . //stops at a certain stage</a:t>
            </a:r>
          </a:p>
          <a:p>
            <a:r>
              <a:rPr lang="en-US" sz="1200" dirty="0">
                <a:effectLst/>
                <a:latin typeface="Calibri"/>
                <a:ea typeface="Calibri"/>
                <a:cs typeface="Calibri"/>
                <a:sym typeface="Calibri"/>
              </a:rPr>
              <a:t>FROM stagename1 AS stagename2 //use previous stage as new stage to continue after end of previous</a:t>
            </a:r>
          </a:p>
          <a:p>
            <a:endParaRPr lang="en-US" sz="1200" dirty="0">
              <a:effectLst/>
              <a:latin typeface="Calibri"/>
              <a:ea typeface="Calibri"/>
              <a:cs typeface="Calibri"/>
              <a:sym typeface="Calibri"/>
            </a:endParaRPr>
          </a:p>
          <a:p>
            <a:r>
              <a:rPr lang="en-US" sz="1200" dirty="0">
                <a:effectLst/>
                <a:latin typeface="Calibri"/>
                <a:ea typeface="Calibri"/>
                <a:cs typeface="Calibri"/>
                <a:sym typeface="Calibri"/>
              </a:rPr>
              <a:t>FROM alpine AS builder</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WORKDIR /app</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RUN echo "He" &gt; ./some_file.txt </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 Production </a:t>
            </a:r>
            <a:r>
              <a:rPr lang="en-US" sz="1200" dirty="0" err="1">
                <a:effectLst/>
                <a:latin typeface="Calibri"/>
                <a:ea typeface="Calibri"/>
                <a:cs typeface="Calibri"/>
                <a:sym typeface="Calibri"/>
              </a:rPr>
              <a:t>env</a:t>
            </a:r>
            <a:endParaRPr lang="en-US" sz="1200" dirty="0">
              <a:effectLst/>
              <a:latin typeface="Calibri"/>
              <a:ea typeface="Calibri"/>
              <a:cs typeface="Calibri"/>
              <a:sym typeface="Calibri"/>
            </a:endParaRPr>
          </a:p>
          <a:p>
            <a:r>
              <a:rPr lang="en-US" sz="1200" dirty="0">
                <a:effectLst/>
                <a:latin typeface="Calibri"/>
                <a:ea typeface="Calibri"/>
                <a:cs typeface="Calibri"/>
                <a:sym typeface="Calibri"/>
              </a:rPr>
              <a:t>FROM alpine</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WORKDIR /app</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COPY --from=builder /app/some_file.txt ./some_file.txt</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CMD ["/bin/bash", "-c", "sleep 12000000"]</a:t>
            </a:r>
          </a:p>
          <a:p>
            <a:r>
              <a:rPr lang="en-US" sz="1200" dirty="0">
                <a:effectLst/>
                <a:latin typeface="Calibri"/>
                <a:ea typeface="Calibri"/>
                <a:cs typeface="Calibri"/>
                <a:sym typeface="Calibri"/>
              </a:rPr>
              <a:t> </a:t>
            </a:r>
          </a:p>
          <a:p>
            <a:r>
              <a:rPr lang="en-US" sz="1200" dirty="0">
                <a:effectLst/>
                <a:latin typeface="Calibri"/>
                <a:ea typeface="Calibri"/>
                <a:cs typeface="Calibri"/>
                <a:sym typeface="Calibri"/>
              </a:rPr>
              <a:t>EXPOSE 80</a:t>
            </a:r>
          </a:p>
          <a:p>
            <a:pPr marL="0" marR="0" indent="0" algn="l" defTabSz="914400" eaLnBrk="1" fontAlgn="auto" latinLnBrk="0" hangingPunct="1">
              <a:lnSpc>
                <a:spcPct val="100000"/>
              </a:lnSpc>
              <a:spcBef>
                <a:spcPts val="0"/>
              </a:spcBef>
              <a:spcAft>
                <a:spcPts val="0"/>
              </a:spcAft>
              <a:buClrTx/>
              <a:buSzTx/>
              <a:buFontTx/>
              <a:buNone/>
              <a:tabLst/>
              <a:defRPr/>
            </a:pPr>
            <a:endParaRPr lang="en-US" dirty="0">
              <a:hlinkClick r:id="rId3"/>
            </a:endParaRPr>
          </a:p>
        </p:txBody>
      </p:sp>
    </p:spTree>
    <p:extLst>
      <p:ext uri="{BB962C8B-B14F-4D97-AF65-F5344CB8AC3E}">
        <p14:creationId xmlns:p14="http://schemas.microsoft.com/office/powerpoint/2010/main" val="48364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r>
              <a:rPr lang="en-US" sz="1200" b="0" i="0" dirty="0">
                <a:effectLst/>
                <a:latin typeface="Calibri"/>
                <a:ea typeface="Calibri"/>
                <a:cs typeface="Calibri"/>
                <a:sym typeface="Calibri"/>
              </a:rPr>
              <a:t>git clone https://</a:t>
            </a:r>
            <a:r>
              <a:rPr lang="en-US" sz="1200" b="0" i="0" dirty="0" err="1">
                <a:effectLst/>
                <a:latin typeface="Calibri"/>
                <a:ea typeface="Calibri"/>
                <a:cs typeface="Calibri"/>
                <a:sym typeface="Calibri"/>
              </a:rPr>
              <a:t>github.com</a:t>
            </a:r>
            <a:r>
              <a:rPr lang="en-US" sz="1200" b="0" i="0" dirty="0">
                <a:effectLst/>
                <a:latin typeface="Calibri"/>
                <a:ea typeface="Calibri"/>
                <a:cs typeface="Calibri"/>
                <a:sym typeface="Calibri"/>
              </a:rPr>
              <a:t>/dotnet/dotnet-docker </a:t>
            </a:r>
            <a:endParaRPr lang="en-US" sz="1200" dirty="0">
              <a:effectLst/>
              <a:latin typeface="Calibri"/>
              <a:ea typeface="Calibri"/>
              <a:cs typeface="Calibri"/>
              <a:sym typeface="Calibri"/>
            </a:endParaRPr>
          </a:p>
          <a:p>
            <a:r>
              <a:rPr lang="en-US" sz="1200" dirty="0">
                <a:effectLst/>
                <a:latin typeface="Calibri"/>
                <a:ea typeface="Calibri"/>
                <a:cs typeface="Calibri"/>
                <a:sym typeface="Calibri"/>
              </a:rPr>
              <a:t>https://</a:t>
            </a:r>
            <a:r>
              <a:rPr lang="en-US" sz="1200" dirty="0" err="1">
                <a:effectLst/>
                <a:latin typeface="Calibri"/>
                <a:ea typeface="Calibri"/>
                <a:cs typeface="Calibri"/>
                <a:sym typeface="Calibri"/>
              </a:rPr>
              <a:t>github.com</a:t>
            </a:r>
            <a:r>
              <a:rPr lang="en-US" sz="1200" dirty="0">
                <a:effectLst/>
                <a:latin typeface="Calibri"/>
                <a:ea typeface="Calibri"/>
                <a:cs typeface="Calibri"/>
                <a:sym typeface="Calibri"/>
              </a:rPr>
              <a:t>/nashpaz123/</a:t>
            </a:r>
            <a:r>
              <a:rPr lang="en-US" sz="1200" dirty="0" err="1">
                <a:effectLst/>
                <a:latin typeface="Calibri"/>
                <a:ea typeface="Calibri"/>
                <a:cs typeface="Calibri"/>
                <a:sym typeface="Calibri"/>
              </a:rPr>
              <a:t>cf_api_net_core</a:t>
            </a:r>
            <a:r>
              <a:rPr lang="en-US" sz="1200" dirty="0">
                <a:effectLst/>
                <a:latin typeface="Calibri"/>
                <a:ea typeface="Calibri"/>
                <a:cs typeface="Calibri"/>
                <a:sym typeface="Calibri"/>
              </a:rPr>
              <a:t>/blob/main/</a:t>
            </a:r>
            <a:r>
              <a:rPr lang="en-US" sz="1200" dirty="0" err="1">
                <a:effectLst/>
                <a:latin typeface="Calibri"/>
                <a:ea typeface="Calibri"/>
                <a:cs typeface="Calibri"/>
                <a:sym typeface="Calibri"/>
              </a:rPr>
              <a:t>src</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CF.Api</a:t>
            </a:r>
            <a:r>
              <a:rPr lang="en-US" sz="1200" dirty="0">
                <a:effectLst/>
                <a:latin typeface="Calibri"/>
                <a:ea typeface="Calibri"/>
                <a:cs typeface="Calibri"/>
                <a:sym typeface="Calibri"/>
              </a:rPr>
              <a:t>/</a:t>
            </a:r>
            <a:r>
              <a:rPr lang="en-US" sz="1200" dirty="0" err="1">
                <a:effectLst/>
                <a:latin typeface="Calibri"/>
                <a:ea typeface="Calibri"/>
                <a:cs typeface="Calibri"/>
                <a:sym typeface="Calibri"/>
              </a:rPr>
              <a:t>Dockerfile</a:t>
            </a:r>
            <a:endParaRPr lang="en-US" dirty="0">
              <a:hlinkClick r:id="rId3"/>
            </a:endParaRPr>
          </a:p>
        </p:txBody>
      </p:sp>
    </p:spTree>
    <p:extLst>
      <p:ext uri="{BB962C8B-B14F-4D97-AF65-F5344CB8AC3E}">
        <p14:creationId xmlns:p14="http://schemas.microsoft.com/office/powerpoint/2010/main" val="10378891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docker </a:t>
            </a:r>
            <a:r>
              <a:rPr lang="en-US" dirty="0" err="1"/>
              <a:t>rmi</a:t>
            </a:r>
            <a:r>
              <a:rPr lang="en-US" dirty="0"/>
              <a:t> -f $(docker images -a -q) </a:t>
            </a:r>
            <a:endParaRPr lang="en-US" dirty="0">
              <a:hlinkClick r:id="rId3"/>
            </a:endParaRPr>
          </a:p>
        </p:txBody>
      </p:sp>
    </p:spTree>
    <p:extLst>
      <p:ext uri="{BB962C8B-B14F-4D97-AF65-F5344CB8AC3E}">
        <p14:creationId xmlns:p14="http://schemas.microsoft.com/office/powerpoint/2010/main" val="30813209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https://</a:t>
            </a:r>
            <a:r>
              <a:rPr lang="en-US" dirty="0" err="1"/>
              <a:t>kubernetes.io</a:t>
            </a:r>
            <a:r>
              <a:rPr lang="en-US" dirty="0"/>
              <a:t>/blog/2020/12/02/</a:t>
            </a:r>
            <a:r>
              <a:rPr lang="en-US" dirty="0" err="1"/>
              <a:t>dont</a:t>
            </a:r>
            <a:r>
              <a:rPr lang="en-US" dirty="0"/>
              <a:t>-panic-</a:t>
            </a:r>
            <a:r>
              <a:rPr lang="en-US" dirty="0" err="1"/>
              <a:t>kubernetes</a:t>
            </a:r>
            <a:r>
              <a:rPr lang="en-US" dirty="0"/>
              <a:t>-and-docker/</a:t>
            </a:r>
          </a:p>
        </p:txBody>
      </p:sp>
    </p:spTree>
    <p:extLst>
      <p:ext uri="{BB962C8B-B14F-4D97-AF65-F5344CB8AC3E}">
        <p14:creationId xmlns:p14="http://schemas.microsoft.com/office/powerpoint/2010/main" val="2426018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lvl1pPr algn="l">
              <a:defRPr>
                <a:latin typeface="Calibri"/>
                <a:ea typeface="Calibri"/>
                <a:cs typeface="Calibri"/>
                <a:sym typeface="Calibri"/>
              </a:defRPr>
            </a:lvl1p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www.vshn.ch</a:t>
            </a:r>
            <a:r>
              <a:rPr lang="en-US" dirty="0"/>
              <a:t>/blog/vshn-timer-81-podman-vs-docker-face-off/</a:t>
            </a:r>
            <a:endParaRPr lang="en-US" dirty="0">
              <a:hlinkClick r:id="rId3"/>
            </a:endParaRPr>
          </a:p>
        </p:txBody>
      </p:sp>
    </p:spTree>
    <p:extLst>
      <p:ext uri="{BB962C8B-B14F-4D97-AF65-F5344CB8AC3E}">
        <p14:creationId xmlns:p14="http://schemas.microsoft.com/office/powerpoint/2010/main" val="2011973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2"/>
                </a:solidFill>
                <a:effectLst/>
                <a:latin typeface="Arial" panose="020B0604020202020204" pitchFamily="34" charset="0"/>
              </a:rPr>
              <a:t>Docker can package an application and its dependencies in a virtual container that can run on any Linux server. This helps provide flexibility and portability enabling the application to be run in various locations, whether </a:t>
            </a:r>
            <a:r>
              <a:rPr lang="en-US" b="0" i="0" u="none" strike="noStrike" dirty="0">
                <a:solidFill>
                  <a:srgbClr val="0B0080"/>
                </a:solidFill>
                <a:effectLst/>
                <a:latin typeface="Arial" panose="020B0604020202020204" pitchFamily="34" charset="0"/>
                <a:hlinkClick r:id="rId3" tooltip="On-premises software"/>
              </a:rPr>
              <a:t>on-premises</a:t>
            </a:r>
            <a:r>
              <a:rPr lang="en-US" b="0" i="0" dirty="0">
                <a:solidFill>
                  <a:srgbClr val="202122"/>
                </a:solidFill>
                <a:effectLst/>
                <a:latin typeface="Arial" panose="020B0604020202020204" pitchFamily="34" charset="0"/>
              </a:rPr>
              <a:t>, in a </a:t>
            </a:r>
            <a:r>
              <a:rPr lang="en-US" b="0" i="0" u="none" strike="noStrike" dirty="0">
                <a:solidFill>
                  <a:srgbClr val="0B0080"/>
                </a:solidFill>
                <a:effectLst/>
                <a:latin typeface="Arial" panose="020B0604020202020204" pitchFamily="34" charset="0"/>
                <a:hlinkClick r:id="rId4" tooltip="Public cloud"/>
              </a:rPr>
              <a:t>public cloud</a:t>
            </a:r>
            <a:r>
              <a:rPr lang="en-US" b="0" i="0" dirty="0">
                <a:solidFill>
                  <a:srgbClr val="202122"/>
                </a:solidFill>
                <a:effectLst/>
                <a:latin typeface="Arial" panose="020B0604020202020204" pitchFamily="34" charset="0"/>
              </a:rPr>
              <a:t>, or in a </a:t>
            </a:r>
            <a:r>
              <a:rPr lang="en-US" b="0" i="0" u="none" strike="noStrike" dirty="0">
                <a:solidFill>
                  <a:srgbClr val="0B0080"/>
                </a:solidFill>
                <a:effectLst/>
                <a:latin typeface="Arial" panose="020B0604020202020204" pitchFamily="34" charset="0"/>
                <a:hlinkClick r:id="rId5" tooltip="Private cloud"/>
              </a:rPr>
              <a:t>private cloud</a:t>
            </a:r>
            <a:r>
              <a:rPr lang="en-US" b="0" i="0" dirty="0">
                <a:solidFill>
                  <a:srgbClr val="202122"/>
                </a:solidFill>
                <a:effectLst/>
                <a:latin typeface="Arial" panose="020B0604020202020204" pitchFamily="34" charset="0"/>
              </a:rPr>
              <a:t>.</a:t>
            </a:r>
            <a:r>
              <a:rPr lang="en-US" b="0" i="0" u="none" strike="noStrike" baseline="30000" dirty="0">
                <a:solidFill>
                  <a:srgbClr val="0B0080"/>
                </a:solidFill>
                <a:effectLst/>
                <a:latin typeface="Arial" panose="020B0604020202020204" pitchFamily="34" charset="0"/>
                <a:hlinkClick r:id="rId6"/>
              </a:rPr>
              <a:t>[31]</a:t>
            </a:r>
            <a:r>
              <a:rPr lang="en-US" b="0" i="0" dirty="0">
                <a:solidFill>
                  <a:srgbClr val="202122"/>
                </a:solidFill>
                <a:effectLst/>
                <a:latin typeface="Arial" panose="020B0604020202020204" pitchFamily="34" charset="0"/>
              </a:rPr>
              <a:t> </a:t>
            </a:r>
            <a:endParaRPr lang="en-US" dirty="0"/>
          </a:p>
        </p:txBody>
      </p:sp>
    </p:spTree>
    <p:extLst>
      <p:ext uri="{BB962C8B-B14F-4D97-AF65-F5344CB8AC3E}">
        <p14:creationId xmlns:p14="http://schemas.microsoft.com/office/powerpoint/2010/main" val="423007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Docker engine installed on host instead of a whole OS</a:t>
            </a:r>
            <a:endParaRPr lang="en-US" dirty="0"/>
          </a:p>
          <a:p>
            <a:endParaRPr lang="en-US" dirty="0"/>
          </a:p>
        </p:txBody>
      </p:sp>
    </p:spTree>
    <p:extLst>
      <p:ext uri="{BB962C8B-B14F-4D97-AF65-F5344CB8AC3E}">
        <p14:creationId xmlns:p14="http://schemas.microsoft.com/office/powerpoint/2010/main" val="210503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a:t>On pull a check</a:t>
            </a:r>
            <a:r>
              <a:rPr lang="en-US" baseline="0" dirty="0"/>
              <a:t> is made for different layers</a:t>
            </a:r>
          </a:p>
          <a:p>
            <a:r>
              <a:rPr lang="en-US" sz="1200" b="0" i="0" dirty="0">
                <a:effectLst/>
                <a:latin typeface="+mn-lt"/>
                <a:ea typeface="+mn-ea"/>
                <a:cs typeface="+mn-cs"/>
                <a:sym typeface="Arial"/>
              </a:rPr>
              <a:t>Layers can be reused by images. For example, the </a:t>
            </a:r>
            <a:r>
              <a:rPr lang="en-US" sz="1200" b="0" i="0" dirty="0" err="1">
                <a:effectLst/>
                <a:latin typeface="+mn-lt"/>
                <a:ea typeface="+mn-ea"/>
                <a:cs typeface="+mn-cs"/>
                <a:sym typeface="Arial"/>
              </a:rPr>
              <a:t>debian:jessie</a:t>
            </a:r>
            <a:r>
              <a:rPr lang="en-US" sz="1200" b="0" i="0" dirty="0">
                <a:effectLst/>
                <a:latin typeface="+mn-lt"/>
                <a:ea typeface="+mn-ea"/>
                <a:cs typeface="+mn-cs"/>
                <a:sym typeface="Arial"/>
              </a:rPr>
              <a:t> image shares both layers with </a:t>
            </a:r>
            <a:r>
              <a:rPr lang="en-US" sz="1200" b="0" i="0" dirty="0" err="1">
                <a:effectLst/>
                <a:latin typeface="+mn-lt"/>
                <a:ea typeface="+mn-ea"/>
                <a:cs typeface="+mn-cs"/>
                <a:sym typeface="Arial"/>
              </a:rPr>
              <a:t>debian:latest</a:t>
            </a:r>
            <a:r>
              <a:rPr lang="en-US" sz="1200" b="0" i="0" dirty="0">
                <a:effectLst/>
                <a:latin typeface="+mn-lt"/>
                <a:ea typeface="+mn-ea"/>
                <a:cs typeface="+mn-cs"/>
                <a:sym typeface="Arial"/>
              </a:rPr>
              <a:t>. Pulling the </a:t>
            </a:r>
            <a:r>
              <a:rPr lang="en-US" sz="1200" b="0" i="0" dirty="0" err="1">
                <a:effectLst/>
                <a:latin typeface="+mn-lt"/>
                <a:ea typeface="+mn-ea"/>
                <a:cs typeface="+mn-cs"/>
                <a:sym typeface="Arial"/>
              </a:rPr>
              <a:t>debian:jessie</a:t>
            </a:r>
            <a:r>
              <a:rPr lang="en-US" sz="1200" b="0" i="0" dirty="0">
                <a:effectLst/>
                <a:latin typeface="+mn-lt"/>
                <a:ea typeface="+mn-ea"/>
                <a:cs typeface="+mn-cs"/>
                <a:sym typeface="Arial"/>
              </a:rPr>
              <a:t> image therefore only pulls its metadata, but not its layers, because all layers are already present locally:</a:t>
            </a:r>
            <a:endParaRPr lang="en-US" dirty="0"/>
          </a:p>
          <a:p>
            <a:pPr rtl="0"/>
            <a:r>
              <a:rPr lang="sv-SE" dirty="0"/>
              <a:t>ll /var/lib/docker/overlay/</a:t>
            </a:r>
            <a:endParaRPr lang="en-US" dirty="0"/>
          </a:p>
          <a:p>
            <a:endParaRPr lang="en-US" dirty="0"/>
          </a:p>
        </p:txBody>
      </p:sp>
    </p:spTree>
    <p:extLst>
      <p:ext uri="{BB962C8B-B14F-4D97-AF65-F5344CB8AC3E}">
        <p14:creationId xmlns:p14="http://schemas.microsoft.com/office/powerpoint/2010/main" val="1550663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dirty="0"/>
              <a:t>Multi-Tenancy – with wrapping services (compose, k8s), or each</a:t>
            </a:r>
          </a:p>
        </p:txBody>
      </p:sp>
    </p:spTree>
    <p:extLst>
      <p:ext uri="{BB962C8B-B14F-4D97-AF65-F5344CB8AC3E}">
        <p14:creationId xmlns:p14="http://schemas.microsoft.com/office/powerpoint/2010/main" val="4238144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לא ללמד את </a:t>
            </a:r>
            <a:r>
              <a:rPr lang="he-IL" dirty="0" err="1"/>
              <a:t>המכונת</a:t>
            </a:r>
            <a:r>
              <a:rPr lang="he-IL" dirty="0"/>
              <a:t> כביסה לדבר </a:t>
            </a:r>
            <a:r>
              <a:rPr lang="he-IL" dirty="0" err="1"/>
              <a:t>ברווזית</a:t>
            </a:r>
            <a:r>
              <a:rPr lang="he-IL" dirty="0"/>
              <a:t>, ולא להכניס את הברווז למכונת הכביסה. לשים כרית באמצע שתיקח נוצות מהברווז (ובהמשך מתרנגולת, תוכי או בת יענה)</a:t>
            </a:r>
          </a:p>
          <a:p>
            <a:r>
              <a:rPr lang="he-IL" dirty="0"/>
              <a:t>שירות </a:t>
            </a:r>
            <a:r>
              <a:rPr lang="he-IL" dirty="0" err="1"/>
              <a:t>אוטנטיקציה</a:t>
            </a:r>
            <a:r>
              <a:rPr lang="he-IL" dirty="0"/>
              <a:t> שמפתחים כתבו בתוכו דיבור עם בסיס נתונים מסוים ואז הוסיפו להם דיבור עם בסיס נתונים מסוג אחר – במקום לכתוב שוב לתוך שירות </a:t>
            </a:r>
            <a:r>
              <a:rPr lang="he-IL" dirty="0" err="1"/>
              <a:t>האוטנטיקציה</a:t>
            </a:r>
            <a:r>
              <a:rPr lang="he-IL" dirty="0"/>
              <a:t>, </a:t>
            </a:r>
            <a:r>
              <a:rPr lang="he-IL" dirty="0" err="1"/>
              <a:t>קומפוננטה</a:t>
            </a:r>
            <a:r>
              <a:rPr lang="he-IL" dirty="0"/>
              <a:t> באמצע שתתרגם</a:t>
            </a:r>
            <a:endParaRPr lang="en-US" dirty="0"/>
          </a:p>
        </p:txBody>
      </p:sp>
    </p:spTree>
    <p:extLst>
      <p:ext uri="{BB962C8B-B14F-4D97-AF65-F5344CB8AC3E}">
        <p14:creationId xmlns:p14="http://schemas.microsoft.com/office/powerpoint/2010/main" val="2825499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tif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tif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060848"/>
            <a:ext cx="8208912" cy="1224136"/>
          </a:xfrm>
          <a:prstGeom prst="rect">
            <a:avLst/>
          </a:prstGeom>
        </p:spPr>
        <p:txBody>
          <a:bodyPr>
            <a:noAutofit/>
          </a:bodyPr>
          <a:lstStyle>
            <a:lvl1pPr algn="ctr">
              <a:defRPr sz="3400" b="1" i="0" baseline="0">
                <a:solidFill>
                  <a:schemeClr val="bg1"/>
                </a:solidFill>
                <a:latin typeface="Arial" pitchFamily="34" charset="0"/>
                <a:cs typeface="Arial" pitchFamily="34" charset="0"/>
              </a:defRPr>
            </a:lvl1pPr>
          </a:lstStyle>
          <a:p>
            <a:r>
              <a:rPr lang="en-US" dirty="0"/>
              <a:t>Click to edit Master title style</a:t>
            </a:r>
            <a:endParaRPr lang="he-IL" dirty="0"/>
          </a:p>
        </p:txBody>
      </p:sp>
    </p:spTree>
    <p:extLst>
      <p:ext uri="{BB962C8B-B14F-4D97-AF65-F5344CB8AC3E}">
        <p14:creationId xmlns:p14="http://schemas.microsoft.com/office/powerpoint/2010/main" val="3176252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72" name="Title Text"/>
          <p:cNvSpPr txBox="1">
            <a:spLocks noGrp="1"/>
          </p:cNvSpPr>
          <p:nvPr>
            <p:ph type="title"/>
          </p:nvPr>
        </p:nvSpPr>
        <p:spPr>
          <a:xfrm rot="5400000">
            <a:off x="5052216" y="2491582"/>
            <a:ext cx="5211765" cy="2057401"/>
          </a:xfrm>
          <a:prstGeom prst="rect">
            <a:avLst/>
          </a:prstGeom>
        </p:spPr>
        <p:txBody>
          <a:bodyPr/>
          <a:lstStyle/>
          <a:p>
            <a:r>
              <a:t>Title Text</a:t>
            </a:r>
          </a:p>
        </p:txBody>
      </p:sp>
      <p:sp>
        <p:nvSpPr>
          <p:cNvPr id="73" name="Body Level One…"/>
          <p:cNvSpPr txBox="1">
            <a:spLocks noGrp="1"/>
          </p:cNvSpPr>
          <p:nvPr>
            <p:ph type="body" idx="1"/>
          </p:nvPr>
        </p:nvSpPr>
        <p:spPr>
          <a:xfrm rot="5400000">
            <a:off x="861217" y="510381"/>
            <a:ext cx="5211765" cy="60198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Shape 101"/>
          <p:cNvSpPr txBox="1"/>
          <p:nvPr/>
        </p:nvSpPr>
        <p:spPr>
          <a:xfrm>
            <a:off x="211086" y="6255950"/>
            <a:ext cx="335280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r>
              <a:t> </a:t>
            </a:r>
          </a:p>
        </p:txBody>
      </p:sp>
      <p:sp>
        <p:nvSpPr>
          <p:cNvPr id="75" name="Slide Number"/>
          <p:cNvSpPr txBox="1">
            <a:spLocks noGrp="1"/>
          </p:cNvSpPr>
          <p:nvPr>
            <p:ph type="sldNum" sz="quarter" idx="2"/>
          </p:nvPr>
        </p:nvSpPr>
        <p:spPr>
          <a:xfrm>
            <a:off x="8293485" y="6341243"/>
            <a:ext cx="393316" cy="38023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91" name="Title Text"/>
          <p:cNvSpPr txBox="1">
            <a:spLocks noGrp="1"/>
          </p:cNvSpPr>
          <p:nvPr>
            <p:ph type="title"/>
          </p:nvPr>
        </p:nvSpPr>
        <p:spPr>
          <a:xfrm>
            <a:off x="242888" y="277308"/>
            <a:ext cx="8643937" cy="817562"/>
          </a:xfrm>
          <a:prstGeom prst="rect">
            <a:avLst/>
          </a:prstGeom>
        </p:spPr>
        <p:txBody>
          <a:bodyPr anchor="ctr"/>
          <a:lstStyle>
            <a:lvl1pPr>
              <a:defRPr sz="3200">
                <a:solidFill>
                  <a:srgbClr val="04617B"/>
                </a:solidFill>
              </a:defRPr>
            </a:lvl1pPr>
          </a:lstStyle>
          <a:p>
            <a:r>
              <a:t>Title Text</a:t>
            </a:r>
          </a:p>
        </p:txBody>
      </p:sp>
      <p:sp>
        <p:nvSpPr>
          <p:cNvPr id="92" name="Slide Number"/>
          <p:cNvSpPr txBox="1">
            <a:spLocks noGrp="1"/>
          </p:cNvSpPr>
          <p:nvPr>
            <p:ph type="sldNum" sz="quarter" idx="2"/>
          </p:nvPr>
        </p:nvSpPr>
        <p:spPr>
          <a:xfrm>
            <a:off x="242885" y="6434572"/>
            <a:ext cx="231236" cy="214659"/>
          </a:xfrm>
          <a:prstGeom prst="rect">
            <a:avLst/>
          </a:prstGeom>
        </p:spPr>
        <p:txBody>
          <a:bodyPr lIns="45699" tIns="45699" rIns="45699" bIns="45699" anchor="ctr"/>
          <a:lstStyle>
            <a:lvl1pPr algn="l">
              <a:defRPr sz="900">
                <a:solidFill>
                  <a:srgbClr val="797979"/>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שקף שער_2">
    <p:bg>
      <p:bgPr>
        <a:solidFill>
          <a:srgbClr val="FFFFFF"/>
        </a:solidFill>
        <a:effectLst/>
      </p:bgPr>
    </p:bg>
    <p:spTree>
      <p:nvGrpSpPr>
        <p:cNvPr id="1" name=""/>
        <p:cNvGrpSpPr/>
        <p:nvPr/>
      </p:nvGrpSpPr>
      <p:grpSpPr>
        <a:xfrm>
          <a:off x="0" y="0"/>
          <a:ext cx="0" cy="0"/>
          <a:chOff x="0" y="0"/>
          <a:chExt cx="0" cy="0"/>
        </a:xfrm>
      </p:grpSpPr>
      <p:pic>
        <p:nvPicPr>
          <p:cNvPr id="100" name="Obraz 15" descr="Obraz 15"/>
          <p:cNvPicPr>
            <a:picLocks noChangeAspect="1"/>
          </p:cNvPicPr>
          <p:nvPr/>
        </p:nvPicPr>
        <p:blipFill>
          <a:blip r:embed="rId2"/>
          <a:stretch>
            <a:fillRect/>
          </a:stretch>
        </p:blipFill>
        <p:spPr>
          <a:xfrm>
            <a:off x="0" y="6171446"/>
            <a:ext cx="9152515" cy="686554"/>
          </a:xfrm>
          <a:prstGeom prst="rect">
            <a:avLst/>
          </a:prstGeom>
          <a:ln w="12700">
            <a:miter lim="400000"/>
          </a:ln>
        </p:spPr>
      </p:pic>
      <p:sp>
        <p:nvSpPr>
          <p:cNvPr id="104" name="Rectangle 15"/>
          <p:cNvSpPr/>
          <p:nvPr/>
        </p:nvSpPr>
        <p:spPr>
          <a:xfrm>
            <a:off x="-4258" y="-7566"/>
            <a:ext cx="9152516" cy="34323"/>
          </a:xfrm>
          <a:prstGeom prst="rect">
            <a:avLst/>
          </a:prstGeom>
          <a:solidFill>
            <a:srgbClr val="4F81BD"/>
          </a:solidFill>
          <a:ln w="12700">
            <a:miter lim="400000"/>
          </a:ln>
        </p:spPr>
        <p:txBody>
          <a:bodyPr lIns="45718" tIns="45718" rIns="45718" bIns="45718" anchor="ctr"/>
          <a:lstStyle/>
          <a:p>
            <a:pPr algn="ctr" defTabSz="933412">
              <a:defRPr>
                <a:solidFill>
                  <a:srgbClr val="FFFFFF"/>
                </a:solidFill>
              </a:defRPr>
            </a:pPr>
            <a:endParaRPr/>
          </a:p>
        </p:txBody>
      </p:sp>
      <p:pic>
        <p:nvPicPr>
          <p:cNvPr id="6" name="Picture 5">
            <a:extLst>
              <a:ext uri="{FF2B5EF4-FFF2-40B4-BE49-F238E27FC236}">
                <a16:creationId xmlns:a16="http://schemas.microsoft.com/office/drawing/2014/main" id="{089D6F83-9EF8-4033-831C-8428C6508EED}"/>
              </a:ext>
            </a:extLst>
          </p:cNvPr>
          <p:cNvPicPr>
            <a:picLocks noChangeAspect="1"/>
          </p:cNvPicPr>
          <p:nvPr userDrawn="1"/>
        </p:nvPicPr>
        <p:blipFill>
          <a:blip r:embed="rId3"/>
          <a:stretch>
            <a:fillRect/>
          </a:stretch>
        </p:blipFill>
        <p:spPr>
          <a:xfrm>
            <a:off x="-9526" y="-15414"/>
            <a:ext cx="9153526" cy="816746"/>
          </a:xfrm>
          <a:prstGeom prst="rect">
            <a:avLst/>
          </a:prstGeom>
        </p:spPr>
      </p:pic>
      <p:pic>
        <p:nvPicPr>
          <p:cNvPr id="7" name="Picture 6">
            <a:extLst>
              <a:ext uri="{FF2B5EF4-FFF2-40B4-BE49-F238E27FC236}">
                <a16:creationId xmlns:a16="http://schemas.microsoft.com/office/drawing/2014/main" id="{2853D2DE-FC46-3B42-A6BB-72E6BF864A06}"/>
              </a:ext>
            </a:extLst>
          </p:cNvPr>
          <p:cNvPicPr>
            <a:picLocks noChangeAspect="1"/>
          </p:cNvPicPr>
          <p:nvPr userDrawn="1"/>
        </p:nvPicPr>
        <p:blipFill>
          <a:blip r:embed="rId4"/>
          <a:stretch>
            <a:fillRect/>
          </a:stretch>
        </p:blipFill>
        <p:spPr>
          <a:xfrm>
            <a:off x="0" y="-1"/>
            <a:ext cx="9144000" cy="831273"/>
          </a:xfrm>
          <a:prstGeom prst="rect">
            <a:avLst/>
          </a:prstGeom>
        </p:spPr>
      </p:pic>
      <p:pic>
        <p:nvPicPr>
          <p:cNvPr id="8" name="Google Shape;290;p62">
            <a:extLst>
              <a:ext uri="{FF2B5EF4-FFF2-40B4-BE49-F238E27FC236}">
                <a16:creationId xmlns:a16="http://schemas.microsoft.com/office/drawing/2014/main" id="{BD9B0044-4F34-4642-AC41-A90A446AC0B4}"/>
              </a:ext>
            </a:extLst>
          </p:cNvPr>
          <p:cNvPicPr preferRelativeResize="0"/>
          <p:nvPr userDrawn="1"/>
        </p:nvPicPr>
        <p:blipFill rotWithShape="1">
          <a:blip r:embed="rId5">
            <a:alphaModFix/>
          </a:blip>
          <a:srcRect/>
          <a:stretch/>
        </p:blipFill>
        <p:spPr>
          <a:xfrm>
            <a:off x="3264037" y="0"/>
            <a:ext cx="2659684" cy="831272"/>
          </a:xfrm>
          <a:prstGeom prst="rect">
            <a:avLst/>
          </a:prstGeom>
          <a:noFill/>
          <a:ln>
            <a:noFill/>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9552" y="1340768"/>
            <a:ext cx="8064896" cy="576064"/>
          </a:xfrm>
          <a:prstGeom prst="rect">
            <a:avLst/>
          </a:prstGeom>
        </p:spPr>
        <p:txBody>
          <a:bodyPr>
            <a:normAutofit/>
          </a:bodyPr>
          <a:lstStyle>
            <a:lvl1pPr>
              <a:defRPr sz="2800" baseline="0">
                <a:solidFill>
                  <a:schemeClr val="bg1"/>
                </a:solidFill>
                <a:latin typeface="Arial" pitchFamily="34" charset="0"/>
                <a:cs typeface="Arial" pitchFamily="34" charset="0"/>
              </a:defRPr>
            </a:lvl1pPr>
          </a:lstStyle>
          <a:p>
            <a:r>
              <a:rPr lang="en-US" dirty="0"/>
              <a:t>Click to edit Master title style</a:t>
            </a:r>
            <a:endParaRPr lang="he-IL" dirty="0"/>
          </a:p>
        </p:txBody>
      </p:sp>
      <p:sp>
        <p:nvSpPr>
          <p:cNvPr id="3" name="Content Placeholder 2"/>
          <p:cNvSpPr>
            <a:spLocks noGrp="1"/>
          </p:cNvSpPr>
          <p:nvPr>
            <p:ph idx="1"/>
          </p:nvPr>
        </p:nvSpPr>
        <p:spPr>
          <a:xfrm>
            <a:off x="323528" y="2132856"/>
            <a:ext cx="8496944" cy="3816424"/>
          </a:xfrm>
          <a:prstGeom prst="rect">
            <a:avLst/>
          </a:prstGeom>
        </p:spPr>
        <p:txBody>
          <a:bodyPr/>
          <a:lstStyle>
            <a:lvl1pPr algn="l" rtl="0">
              <a:buClr>
                <a:srgbClr val="FF0000"/>
              </a:buClr>
              <a:defRPr baseline="0">
                <a:solidFill>
                  <a:schemeClr val="tx1">
                    <a:lumMod val="75000"/>
                    <a:lumOff val="25000"/>
                  </a:schemeClr>
                </a:solidFill>
                <a:latin typeface="Arial" pitchFamily="34" charset="0"/>
                <a:cs typeface="Arial" pitchFamily="34" charset="0"/>
              </a:defRPr>
            </a:lvl1pPr>
            <a:lvl2pPr algn="l" rtl="0">
              <a:buClr>
                <a:srgbClr val="FF0000"/>
              </a:buClr>
              <a:defRPr baseline="0">
                <a:solidFill>
                  <a:schemeClr val="tx1">
                    <a:lumMod val="75000"/>
                    <a:lumOff val="25000"/>
                  </a:schemeClr>
                </a:solidFill>
                <a:latin typeface="Arial" pitchFamily="34" charset="0"/>
                <a:cs typeface="Arial" pitchFamily="34" charset="0"/>
              </a:defRPr>
            </a:lvl2pPr>
            <a:lvl3pPr algn="l" rtl="0">
              <a:buClr>
                <a:srgbClr val="FF0000"/>
              </a:buClr>
              <a:defRPr baseline="0">
                <a:solidFill>
                  <a:schemeClr val="tx1">
                    <a:lumMod val="75000"/>
                    <a:lumOff val="25000"/>
                  </a:schemeClr>
                </a:solidFill>
                <a:latin typeface="Arial" pitchFamily="34" charset="0"/>
                <a:cs typeface="Arial" pitchFamily="34" charset="0"/>
              </a:defRPr>
            </a:lvl3pPr>
            <a:lvl4pPr>
              <a:buClr>
                <a:srgbClr val="FF0000"/>
              </a:buClr>
              <a:defRPr baseline="0">
                <a:solidFill>
                  <a:schemeClr val="tx1">
                    <a:lumMod val="75000"/>
                    <a:lumOff val="25000"/>
                  </a:schemeClr>
                </a:solidFill>
                <a:latin typeface="Arial" pitchFamily="34" charset="0"/>
                <a:cs typeface="Arial" pitchFamily="34" charset="0"/>
              </a:defRPr>
            </a:lvl4pPr>
            <a:lvl5pPr>
              <a:buClr>
                <a:srgbClr val="FF0000"/>
              </a:buClr>
              <a:defRPr baseline="0">
                <a:solidFill>
                  <a:schemeClr val="tx1">
                    <a:lumMod val="75000"/>
                    <a:lumOff val="25000"/>
                  </a:schemeClr>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altLang="he-IL" dirty="0"/>
              <a:t>Fourth level</a:t>
            </a:r>
          </a:p>
          <a:p>
            <a:pPr lvl="4"/>
            <a:r>
              <a:rPr lang="en-US" altLang="he-IL" dirty="0"/>
              <a:t>Fifth level</a:t>
            </a:r>
          </a:p>
          <a:p>
            <a:pPr lvl="2"/>
            <a:endParaRPr lang="en-US" dirty="0"/>
          </a:p>
        </p:txBody>
      </p:sp>
    </p:spTree>
    <p:extLst>
      <p:ext uri="{BB962C8B-B14F-4D97-AF65-F5344CB8AC3E}">
        <p14:creationId xmlns:p14="http://schemas.microsoft.com/office/powerpoint/2010/main" val="3910618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Content Placeholder 2"/>
          <p:cNvSpPr>
            <a:spLocks noGrp="1"/>
          </p:cNvSpPr>
          <p:nvPr>
            <p:ph idx="1"/>
          </p:nvPr>
        </p:nvSpPr>
        <p:spPr>
          <a:xfrm>
            <a:off x="323528" y="2132856"/>
            <a:ext cx="8496944" cy="3816424"/>
          </a:xfrm>
          <a:prstGeom prst="rect">
            <a:avLst/>
          </a:prstGeom>
        </p:spPr>
        <p:txBody>
          <a:bodyPr/>
          <a:lstStyle>
            <a:lvl1pPr algn="l" rtl="0">
              <a:buClr>
                <a:srgbClr val="FF0000"/>
              </a:buClr>
              <a:defRPr baseline="0">
                <a:solidFill>
                  <a:schemeClr val="tx1">
                    <a:lumMod val="75000"/>
                    <a:lumOff val="25000"/>
                  </a:schemeClr>
                </a:solidFill>
                <a:latin typeface="Arial" pitchFamily="34" charset="0"/>
                <a:cs typeface="Arial" pitchFamily="34" charset="0"/>
              </a:defRPr>
            </a:lvl1pPr>
            <a:lvl2pPr algn="l" rtl="0">
              <a:buClr>
                <a:srgbClr val="FF0000"/>
              </a:buClr>
              <a:defRPr baseline="0">
                <a:solidFill>
                  <a:schemeClr val="tx1">
                    <a:lumMod val="75000"/>
                    <a:lumOff val="25000"/>
                  </a:schemeClr>
                </a:solidFill>
                <a:latin typeface="Arial" pitchFamily="34" charset="0"/>
                <a:cs typeface="Arial" pitchFamily="34" charset="0"/>
              </a:defRPr>
            </a:lvl2pPr>
            <a:lvl3pPr algn="l" rtl="0">
              <a:buClr>
                <a:srgbClr val="FF0000"/>
              </a:buClr>
              <a:defRPr baseline="0">
                <a:solidFill>
                  <a:schemeClr val="tx1">
                    <a:lumMod val="75000"/>
                    <a:lumOff val="25000"/>
                  </a:schemeClr>
                </a:solidFill>
                <a:latin typeface="Arial" pitchFamily="34" charset="0"/>
                <a:cs typeface="Arial" pitchFamily="34" charset="0"/>
              </a:defRPr>
            </a:lvl3pPr>
            <a:lvl4pPr>
              <a:buClr>
                <a:srgbClr val="FF0000"/>
              </a:buClr>
              <a:defRPr baseline="0">
                <a:solidFill>
                  <a:schemeClr val="tx1">
                    <a:lumMod val="75000"/>
                    <a:lumOff val="25000"/>
                  </a:schemeClr>
                </a:solidFill>
                <a:latin typeface="Arial" pitchFamily="34" charset="0"/>
                <a:cs typeface="Arial" pitchFamily="34" charset="0"/>
              </a:defRPr>
            </a:lvl4pPr>
            <a:lvl5pPr marL="2057400" marR="0" indent="-228600" algn="l" defTabSz="914400" rtl="0" eaLnBrk="0" fontAlgn="base" latinLnBrk="0" hangingPunct="0">
              <a:lnSpc>
                <a:spcPct val="100000"/>
              </a:lnSpc>
              <a:spcBef>
                <a:spcPct val="20000"/>
              </a:spcBef>
              <a:spcAft>
                <a:spcPct val="0"/>
              </a:spcAft>
              <a:buClr>
                <a:srgbClr val="FF0000"/>
              </a:buClr>
              <a:buSzTx/>
              <a:buFont typeface="Arial" panose="020B0604020202020204" pitchFamily="34" charset="0"/>
              <a:buChar char="»"/>
              <a:tabLst/>
              <a:defRPr baseline="0">
                <a:solidFill>
                  <a:schemeClr val="tx1">
                    <a:lumMod val="75000"/>
                    <a:lumOff val="25000"/>
                  </a:schemeClr>
                </a:solidFill>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altLang="he-IL" dirty="0"/>
              <a:t>Fourth level</a:t>
            </a:r>
          </a:p>
          <a:p>
            <a:pPr lvl="4"/>
            <a:r>
              <a:rPr lang="en-US" altLang="he-IL" dirty="0"/>
              <a:t>Fifth level</a:t>
            </a:r>
          </a:p>
          <a:p>
            <a:pPr lvl="2"/>
            <a:endParaRPr lang="en-US" dirty="0"/>
          </a:p>
        </p:txBody>
      </p:sp>
    </p:spTree>
    <p:extLst>
      <p:ext uri="{BB962C8B-B14F-4D97-AF65-F5344CB8AC3E}">
        <p14:creationId xmlns:p14="http://schemas.microsoft.com/office/powerpoint/2010/main" val="135233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943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Section Header">
    <p:bg>
      <p:bgPr>
        <a:gradFill flip="none" rotWithShape="1">
          <a:gsLst>
            <a:gs pos="0">
              <a:srgbClr val="37D4FF"/>
            </a:gs>
            <a:gs pos="25000">
              <a:srgbClr val="2BCEFE"/>
            </a:gs>
            <a:gs pos="100000">
              <a:srgbClr val="002E3F"/>
            </a:gs>
          </a:gsLst>
          <a:path path="circle">
            <a:fillToRect l="50000" t="50000" r="50000" b="50000"/>
          </a:path>
        </a:gradFill>
        <a:effectLst/>
      </p:bgPr>
    </p:bg>
    <p:spTree>
      <p:nvGrpSpPr>
        <p:cNvPr id="1" name=""/>
        <p:cNvGrpSpPr/>
        <p:nvPr/>
      </p:nvGrpSpPr>
      <p:grpSpPr>
        <a:xfrm>
          <a:off x="0" y="0"/>
          <a:ext cx="0" cy="0"/>
          <a:chOff x="0" y="0"/>
          <a:chExt cx="0" cy="0"/>
        </a:xfrm>
      </p:grpSpPr>
      <p:sp>
        <p:nvSpPr>
          <p:cNvPr id="18" name="Title Text"/>
          <p:cNvSpPr txBox="1">
            <a:spLocks noGrp="1"/>
          </p:cNvSpPr>
          <p:nvPr>
            <p:ph type="title"/>
          </p:nvPr>
        </p:nvSpPr>
        <p:spPr>
          <a:xfrm>
            <a:off x="530351" y="1316736"/>
            <a:ext cx="7772401" cy="1362456"/>
          </a:xfrm>
          <a:prstGeom prst="rect">
            <a:avLst/>
          </a:prstGeom>
        </p:spPr>
        <p:txBody>
          <a:bodyPr/>
          <a:lstStyle/>
          <a:p>
            <a:r>
              <a:t>Title Text</a:t>
            </a:r>
          </a:p>
        </p:txBody>
      </p:sp>
      <p:sp>
        <p:nvSpPr>
          <p:cNvPr id="19" name="Body Level One…"/>
          <p:cNvSpPr txBox="1">
            <a:spLocks noGrp="1"/>
          </p:cNvSpPr>
          <p:nvPr>
            <p:ph type="body" sz="quarter" idx="1"/>
          </p:nvPr>
        </p:nvSpPr>
        <p:spPr>
          <a:xfrm>
            <a:off x="530351" y="2704663"/>
            <a:ext cx="7772401" cy="1509713"/>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20" name="Slide Number"/>
          <p:cNvSpPr txBox="1">
            <a:spLocks noGrp="1"/>
          </p:cNvSpPr>
          <p:nvPr>
            <p:ph type="sldNum" sz="quarter" idx="2"/>
          </p:nvPr>
        </p:nvSpPr>
        <p:spPr>
          <a:xfrm>
            <a:off x="8293485" y="6341243"/>
            <a:ext cx="393316" cy="38023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7" name="Shape 66"/>
          <p:cNvSpPr/>
          <p:nvPr/>
        </p:nvSpPr>
        <p:spPr>
          <a:xfrm>
            <a:off x="7812360" y="6334986"/>
            <a:ext cx="1331641" cy="523013"/>
          </a:xfrm>
          <a:prstGeom prst="rect">
            <a:avLst/>
          </a:prstGeom>
          <a:solidFill>
            <a:srgbClr val="FFFFFF"/>
          </a:solidFill>
          <a:ln w="12700">
            <a:miter lim="400000"/>
          </a:ln>
        </p:spPr>
        <p:txBody>
          <a:bodyPr lIns="45718" tIns="45718" rIns="45718" bIns="45718" anchor="ctr"/>
          <a:lstStyle/>
          <a:p>
            <a:endParaRPr/>
          </a:p>
        </p:txBody>
      </p:sp>
      <p:sp>
        <p:nvSpPr>
          <p:cNvPr id="28" name="Slide Number"/>
          <p:cNvSpPr txBox="1">
            <a:spLocks noGrp="1"/>
          </p:cNvSpPr>
          <p:nvPr>
            <p:ph type="sldNum" sz="quarter" idx="2"/>
          </p:nvPr>
        </p:nvSpPr>
        <p:spPr>
          <a:xfrm>
            <a:off x="8293485" y="6341243"/>
            <a:ext cx="393316" cy="38023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35" name="Title Text"/>
          <p:cNvSpPr txBox="1">
            <a:spLocks noGrp="1"/>
          </p:cNvSpPr>
          <p:nvPr>
            <p:ph type="title"/>
          </p:nvPr>
        </p:nvSpPr>
        <p:spPr>
          <a:xfrm>
            <a:off x="685800" y="514351"/>
            <a:ext cx="2743200" cy="1162051"/>
          </a:xfrm>
          <a:prstGeom prst="rect">
            <a:avLst/>
          </a:prstGeom>
        </p:spPr>
        <p:txBody>
          <a:bodyPr/>
          <a:lstStyle/>
          <a:p>
            <a:r>
              <a:t>Title Text</a:t>
            </a:r>
          </a:p>
        </p:txBody>
      </p:sp>
      <p:sp>
        <p:nvSpPr>
          <p:cNvPr id="36" name="Body Level One…"/>
          <p:cNvSpPr txBox="1">
            <a:spLocks noGrp="1"/>
          </p:cNvSpPr>
          <p:nvPr>
            <p:ph type="body" sz="half" idx="1"/>
          </p:nvPr>
        </p:nvSpPr>
        <p:spPr>
          <a:xfrm>
            <a:off x="685800" y="1676400"/>
            <a:ext cx="2743200" cy="4572000"/>
          </a:xfrm>
          <a:prstGeom prst="rect">
            <a:avLst/>
          </a:prstGeom>
        </p:spPr>
        <p:txBody>
          <a:bodyPr/>
          <a:lstStyle>
            <a:lvl1pPr marL="0" indent="0">
              <a:buClrTx/>
              <a:buSzTx/>
              <a:buFontTx/>
              <a:buNone/>
            </a:lvl1pPr>
            <a:lvl2pPr marL="0" indent="0">
              <a:buClrTx/>
              <a:buSzTx/>
              <a:buFontTx/>
              <a:buNone/>
            </a:lvl2pPr>
            <a:lvl3pPr marL="0" indent="0">
              <a:buClrTx/>
              <a:buSzTx/>
              <a:buFontTx/>
              <a:buNone/>
            </a:lvl3pPr>
            <a:lvl4pPr marL="0" indent="0">
              <a:buClrTx/>
              <a:buSzTx/>
              <a:buFontTx/>
              <a:buNone/>
            </a:lvl4pPr>
            <a:lvl5pPr marL="0" indent="0">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7" name="Shape 71"/>
          <p:cNvSpPr txBox="1">
            <a:spLocks noGrp="1"/>
          </p:cNvSpPr>
          <p:nvPr>
            <p:ph type="body" sz="half" idx="13"/>
          </p:nvPr>
        </p:nvSpPr>
        <p:spPr>
          <a:xfrm>
            <a:off x="3867150" y="1143000"/>
            <a:ext cx="5111750" cy="4572000"/>
          </a:xfrm>
          <a:prstGeom prst="rect">
            <a:avLst/>
          </a:prstGeom>
        </p:spPr>
        <p:txBody>
          <a:bodyPr/>
          <a:lstStyle/>
          <a:p>
            <a:endParaRPr/>
          </a:p>
        </p:txBody>
      </p:sp>
      <p:sp>
        <p:nvSpPr>
          <p:cNvPr id="38" name="Shape 75"/>
          <p:cNvSpPr txBox="1"/>
          <p:nvPr/>
        </p:nvSpPr>
        <p:spPr>
          <a:xfrm>
            <a:off x="211086" y="6255950"/>
            <a:ext cx="335280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r>
              <a:t> </a:t>
            </a:r>
          </a:p>
        </p:txBody>
      </p:sp>
      <p:pic>
        <p:nvPicPr>
          <p:cNvPr id="39" name="Obraz 15" descr="Obraz 15"/>
          <p:cNvPicPr>
            <a:picLocks noChangeAspect="1"/>
          </p:cNvPicPr>
          <p:nvPr/>
        </p:nvPicPr>
        <p:blipFill>
          <a:blip r:embed="rId2"/>
          <a:stretch>
            <a:fillRect/>
          </a:stretch>
        </p:blipFill>
        <p:spPr>
          <a:xfrm>
            <a:off x="-15921" y="6248399"/>
            <a:ext cx="9159922" cy="624059"/>
          </a:xfrm>
          <a:prstGeom prst="rect">
            <a:avLst/>
          </a:prstGeom>
          <a:ln w="12700">
            <a:miter lim="400000"/>
          </a:ln>
        </p:spPr>
      </p:pic>
      <p:sp>
        <p:nvSpPr>
          <p:cNvPr id="42" name="Slide Number"/>
          <p:cNvSpPr txBox="1">
            <a:spLocks noGrp="1"/>
          </p:cNvSpPr>
          <p:nvPr>
            <p:ph type="sldNum" sz="quarter" idx="2"/>
          </p:nvPr>
        </p:nvSpPr>
        <p:spPr>
          <a:xfrm>
            <a:off x="8293485" y="6341243"/>
            <a:ext cx="393316" cy="380232"/>
          </a:xfrm>
          <a:prstGeom prst="rect">
            <a:avLst/>
          </a:prstGeom>
        </p:spPr>
        <p:txBody>
          <a:bodyPr/>
          <a:lstStyle/>
          <a:p>
            <a:fld id="{86CB4B4D-7CA3-9044-876B-883B54F8677D}" type="slidenum">
              <a:t>‹#›</a:t>
            </a:fld>
            <a:endParaRPr/>
          </a:p>
        </p:txBody>
      </p:sp>
      <p:pic>
        <p:nvPicPr>
          <p:cNvPr id="10" name="Picture 9">
            <a:extLst>
              <a:ext uri="{FF2B5EF4-FFF2-40B4-BE49-F238E27FC236}">
                <a16:creationId xmlns:a16="http://schemas.microsoft.com/office/drawing/2014/main" id="{1C73B6D6-439C-4B4D-8D70-F30DC8D0E02F}"/>
              </a:ext>
            </a:extLst>
          </p:cNvPr>
          <p:cNvPicPr>
            <a:picLocks noChangeAspect="1"/>
          </p:cNvPicPr>
          <p:nvPr userDrawn="1"/>
        </p:nvPicPr>
        <p:blipFill>
          <a:blip r:embed="rId3"/>
          <a:stretch>
            <a:fillRect/>
          </a:stretch>
        </p:blipFill>
        <p:spPr>
          <a:xfrm>
            <a:off x="-9526" y="-15414"/>
            <a:ext cx="9153526" cy="816746"/>
          </a:xfrm>
          <a:prstGeom prst="rect">
            <a:avLst/>
          </a:prstGeom>
        </p:spPr>
      </p:pic>
      <p:pic>
        <p:nvPicPr>
          <p:cNvPr id="11" name="Picture 10">
            <a:extLst>
              <a:ext uri="{FF2B5EF4-FFF2-40B4-BE49-F238E27FC236}">
                <a16:creationId xmlns:a16="http://schemas.microsoft.com/office/drawing/2014/main" id="{FA2C7FC5-9081-AA46-A508-AE8FFA97CF9E}"/>
              </a:ext>
            </a:extLst>
          </p:cNvPr>
          <p:cNvPicPr>
            <a:picLocks noChangeAspect="1"/>
          </p:cNvPicPr>
          <p:nvPr userDrawn="1"/>
        </p:nvPicPr>
        <p:blipFill>
          <a:blip r:embed="rId4"/>
          <a:stretch>
            <a:fillRect/>
          </a:stretch>
        </p:blipFill>
        <p:spPr>
          <a:xfrm>
            <a:off x="0" y="-1"/>
            <a:ext cx="9144000" cy="831273"/>
          </a:xfrm>
          <a:prstGeom prst="rect">
            <a:avLst/>
          </a:prstGeom>
        </p:spPr>
      </p:pic>
      <p:pic>
        <p:nvPicPr>
          <p:cNvPr id="12" name="Google Shape;290;p62">
            <a:extLst>
              <a:ext uri="{FF2B5EF4-FFF2-40B4-BE49-F238E27FC236}">
                <a16:creationId xmlns:a16="http://schemas.microsoft.com/office/drawing/2014/main" id="{AE334A2F-7728-154E-AE93-49CC9369EC73}"/>
              </a:ext>
            </a:extLst>
          </p:cNvPr>
          <p:cNvPicPr preferRelativeResize="0"/>
          <p:nvPr userDrawn="1"/>
        </p:nvPicPr>
        <p:blipFill rotWithShape="1">
          <a:blip r:embed="rId5">
            <a:alphaModFix/>
          </a:blip>
          <a:srcRect/>
          <a:stretch/>
        </p:blipFill>
        <p:spPr>
          <a:xfrm>
            <a:off x="3283917" y="8890"/>
            <a:ext cx="2510596" cy="816746"/>
          </a:xfrm>
          <a:prstGeom prst="rect">
            <a:avLst/>
          </a:prstGeom>
          <a:noFill/>
          <a:ln>
            <a:noFill/>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49" name="Shape 77"/>
          <p:cNvSpPr/>
          <p:nvPr/>
        </p:nvSpPr>
        <p:spPr>
          <a:xfrm rot="11220000" flipH="1">
            <a:off x="3165753" y="1108076"/>
            <a:ext cx="5257802" cy="41147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84" y="0"/>
                </a:lnTo>
                <a:lnTo>
                  <a:pt x="21600" y="788"/>
                </a:lnTo>
                <a:lnTo>
                  <a:pt x="21600" y="21600"/>
                </a:lnTo>
                <a:lnTo>
                  <a:pt x="0" y="21600"/>
                </a:lnTo>
                <a:lnTo>
                  <a:pt x="0" y="0"/>
                </a:lnTo>
                <a:close/>
              </a:path>
            </a:pathLst>
          </a:custGeom>
          <a:solidFill>
            <a:srgbClr val="FFFFFF"/>
          </a:solidFill>
          <a:ln cap="rnd">
            <a:solidFill>
              <a:srgbClr val="C0C0C0"/>
            </a:solidFill>
          </a:ln>
        </p:spPr>
        <p:txBody>
          <a:bodyPr lIns="45718" tIns="45718" rIns="45718" bIns="45718" anchor="ctr"/>
          <a:lstStyle/>
          <a:p>
            <a:endParaRPr/>
          </a:p>
        </p:txBody>
      </p:sp>
      <p:sp>
        <p:nvSpPr>
          <p:cNvPr id="50" name="Shape 78"/>
          <p:cNvSpPr/>
          <p:nvPr/>
        </p:nvSpPr>
        <p:spPr>
          <a:xfrm rot="11220000" flipH="1">
            <a:off x="8004133" y="5359767"/>
            <a:ext cx="155449" cy="15544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FFFFFF"/>
          </a:solidFill>
          <a:ln w="12700">
            <a:solidFill>
              <a:srgbClr val="FFFFFF"/>
            </a:solidFill>
            <a:bevel/>
          </a:ln>
        </p:spPr>
        <p:txBody>
          <a:bodyPr lIns="45718" tIns="45718" rIns="45718" bIns="45718" anchor="ctr"/>
          <a:lstStyle/>
          <a:p>
            <a:endParaRPr/>
          </a:p>
        </p:txBody>
      </p:sp>
      <p:sp>
        <p:nvSpPr>
          <p:cNvPr id="51" name="Title Text"/>
          <p:cNvSpPr txBox="1">
            <a:spLocks noGrp="1"/>
          </p:cNvSpPr>
          <p:nvPr>
            <p:ph type="title"/>
          </p:nvPr>
        </p:nvSpPr>
        <p:spPr>
          <a:xfrm>
            <a:off x="609600" y="1176995"/>
            <a:ext cx="2212850" cy="1582620"/>
          </a:xfrm>
          <a:prstGeom prst="rect">
            <a:avLst/>
          </a:prstGeom>
        </p:spPr>
        <p:txBody>
          <a:bodyPr/>
          <a:lstStyle/>
          <a:p>
            <a:r>
              <a:t>Title Text</a:t>
            </a:r>
          </a:p>
        </p:txBody>
      </p:sp>
      <p:sp>
        <p:nvSpPr>
          <p:cNvPr id="52" name="Body Level One…"/>
          <p:cNvSpPr txBox="1">
            <a:spLocks noGrp="1"/>
          </p:cNvSpPr>
          <p:nvPr>
            <p:ph type="body" sz="quarter" idx="1"/>
          </p:nvPr>
        </p:nvSpPr>
        <p:spPr>
          <a:xfrm>
            <a:off x="609600" y="2828782"/>
            <a:ext cx="2209800" cy="2179323"/>
          </a:xfrm>
          <a:prstGeom prst="rect">
            <a:avLst/>
          </a:prstGeom>
        </p:spPr>
        <p:txBody>
          <a:bodyPr/>
          <a:lstStyle>
            <a:lvl1pPr marL="0" indent="0">
              <a:spcBef>
                <a:spcPts val="200"/>
              </a:spcBef>
              <a:buClrTx/>
              <a:buSzTx/>
              <a:buFontTx/>
              <a:buNone/>
            </a:lvl1pPr>
            <a:lvl2pPr>
              <a:spcBef>
                <a:spcPts val="200"/>
              </a:spcBef>
              <a:buClrTx/>
              <a:buFontTx/>
            </a:lvl2pPr>
            <a:lvl3pPr>
              <a:spcBef>
                <a:spcPts val="200"/>
              </a:spcBef>
              <a:buClrTx/>
              <a:buFontTx/>
            </a:lvl3pPr>
            <a:lvl4pPr>
              <a:spcBef>
                <a:spcPts val="200"/>
              </a:spcBef>
              <a:buClrTx/>
              <a:buFontTx/>
            </a:lvl4pPr>
            <a:lvl5pPr>
              <a:spcBef>
                <a:spcPts val="200"/>
              </a:spcBef>
              <a:buClrTx/>
              <a:buFontTx/>
            </a:lvl5pPr>
          </a:lstStyle>
          <a:p>
            <a:r>
              <a:t>Body Level One</a:t>
            </a:r>
          </a:p>
          <a:p>
            <a:pPr lvl="1"/>
            <a:r>
              <a:t>Body Level Two</a:t>
            </a:r>
          </a:p>
          <a:p>
            <a:pPr lvl="2"/>
            <a:r>
              <a:t>Body Level Three</a:t>
            </a:r>
          </a:p>
          <a:p>
            <a:pPr lvl="3"/>
            <a:r>
              <a:t>Body Level Four</a:t>
            </a:r>
          </a:p>
          <a:p>
            <a:pPr lvl="4"/>
            <a:r>
              <a:t>Body Level Five</a:t>
            </a:r>
          </a:p>
        </p:txBody>
      </p:sp>
      <p:sp>
        <p:nvSpPr>
          <p:cNvPr id="53" name="Shape 86"/>
          <p:cNvSpPr/>
          <p:nvPr/>
        </p:nvSpPr>
        <p:spPr>
          <a:xfrm rot="10800000" flipH="1">
            <a:off x="4381500" y="6250780"/>
            <a:ext cx="4762500" cy="607221"/>
          </a:xfrm>
          <a:custGeom>
            <a:avLst/>
            <a:gdLst/>
            <a:ahLst/>
            <a:cxnLst>
              <a:cxn ang="0">
                <a:pos x="wd2" y="hd2"/>
              </a:cxn>
              <a:cxn ang="5400000">
                <a:pos x="wd2" y="hd2"/>
              </a:cxn>
              <a:cxn ang="10800000">
                <a:pos x="wd2" y="hd2"/>
              </a:cxn>
              <a:cxn ang="16200000">
                <a:pos x="wd2" y="hd2"/>
              </a:cxn>
            </a:cxnLst>
            <a:rect l="0" t="0" r="r" b="b"/>
            <a:pathLst>
              <a:path w="21600" h="20552" extrusionOk="0">
                <a:moveTo>
                  <a:pt x="0" y="0"/>
                </a:moveTo>
                <a:cubicBezTo>
                  <a:pt x="1253" y="3703"/>
                  <a:pt x="8410" y="19349"/>
                  <a:pt x="12010" y="20475"/>
                </a:cubicBezTo>
                <a:cubicBezTo>
                  <a:pt x="15610" y="21600"/>
                  <a:pt x="20002" y="10128"/>
                  <a:pt x="21600" y="6752"/>
                </a:cubicBezTo>
                <a:lnTo>
                  <a:pt x="21600" y="218"/>
                </a:lnTo>
                <a:lnTo>
                  <a:pt x="0" y="0"/>
                </a:lnTo>
                <a:close/>
              </a:path>
            </a:pathLst>
          </a:custGeom>
          <a:gradFill>
            <a:gsLst>
              <a:gs pos="0">
                <a:srgbClr val="18A7B0">
                  <a:alpha val="29802"/>
                </a:srgbClr>
              </a:gs>
              <a:gs pos="80000">
                <a:srgbClr val="0993DD">
                  <a:alpha val="44705"/>
                </a:srgbClr>
              </a:gs>
              <a:gs pos="100000">
                <a:srgbClr val="0993DD">
                  <a:alpha val="44705"/>
                </a:srgbClr>
              </a:gs>
            </a:gsLst>
            <a:lin ang="5400000"/>
          </a:gradFill>
          <a:ln w="12700">
            <a:miter lim="400000"/>
          </a:ln>
        </p:spPr>
        <p:txBody>
          <a:bodyPr lIns="45718" tIns="45718" rIns="45718" bIns="45718"/>
          <a:lstStyle/>
          <a:p>
            <a:endParaRPr/>
          </a:p>
        </p:txBody>
      </p:sp>
      <p:sp>
        <p:nvSpPr>
          <p:cNvPr id="54" name="Shape 87"/>
          <p:cNvSpPr txBox="1"/>
          <p:nvPr/>
        </p:nvSpPr>
        <p:spPr>
          <a:xfrm>
            <a:off x="211086" y="6255950"/>
            <a:ext cx="335280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r>
              <a:t> </a:t>
            </a:r>
          </a:p>
        </p:txBody>
      </p:sp>
      <p:sp>
        <p:nvSpPr>
          <p:cNvPr id="55" name="Slide Number"/>
          <p:cNvSpPr txBox="1">
            <a:spLocks noGrp="1"/>
          </p:cNvSpPr>
          <p:nvPr>
            <p:ph type="sldNum" sz="quarter" idx="2"/>
          </p:nvPr>
        </p:nvSpPr>
        <p:spPr>
          <a:xfrm>
            <a:off x="8293484" y="6341243"/>
            <a:ext cx="393317" cy="380232"/>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xfrm rot="5400000">
            <a:off x="2377438" y="15238"/>
            <a:ext cx="4389121" cy="82296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hape 94"/>
          <p:cNvSpPr txBox="1"/>
          <p:nvPr/>
        </p:nvSpPr>
        <p:spPr>
          <a:xfrm>
            <a:off x="211086" y="6255950"/>
            <a:ext cx="3352801" cy="1973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r>
              <a:t> </a:t>
            </a:r>
          </a:p>
        </p:txBody>
      </p:sp>
      <p:sp>
        <p:nvSpPr>
          <p:cNvPr id="65" name="Slide Number"/>
          <p:cNvSpPr txBox="1">
            <a:spLocks noGrp="1"/>
          </p:cNvSpPr>
          <p:nvPr>
            <p:ph type="sldNum" sz="quarter" idx="2"/>
          </p:nvPr>
        </p:nvSpPr>
        <p:spPr>
          <a:xfrm>
            <a:off x="8293485" y="6341243"/>
            <a:ext cx="393316" cy="380232"/>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8.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7.jpe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6"/>
          <a:srcRect/>
          <a:stretch>
            <a:fillRect/>
          </a:stretch>
        </a:blipFill>
        <a:effectLst/>
      </p:bgPr>
    </p:bg>
    <p:spTree>
      <p:nvGrpSpPr>
        <p:cNvPr id="1" name=""/>
        <p:cNvGrpSpPr/>
        <p:nvPr/>
      </p:nvGrpSpPr>
      <p:grpSpPr>
        <a:xfrm>
          <a:off x="0" y="0"/>
          <a:ext cx="0" cy="0"/>
          <a:chOff x="0" y="0"/>
          <a:chExt cx="0" cy="0"/>
        </a:xfrm>
      </p:grpSpPr>
      <p:sp>
        <p:nvSpPr>
          <p:cNvPr id="1026" name="Text Placeholder 2">
            <a:extLst>
              <a:ext uri="{FF2B5EF4-FFF2-40B4-BE49-F238E27FC236}">
                <a16:creationId xmlns:a16="http://schemas.microsoft.com/office/drawing/2014/main" id="{2E480188-E481-4C5E-B4E6-E24C7F02706A}"/>
              </a:ext>
            </a:extLst>
          </p:cNvPr>
          <p:cNvSpPr>
            <a:spLocks noGrp="1"/>
          </p:cNvSpPr>
          <p:nvPr>
            <p:ph type="body" idx="1"/>
          </p:nvPr>
        </p:nvSpPr>
        <p:spPr bwMode="auto">
          <a:xfrm>
            <a:off x="323850" y="1628775"/>
            <a:ext cx="8496300"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he-IL"/>
              <a:t>Click to edit Master text styles</a:t>
            </a:r>
          </a:p>
          <a:p>
            <a:pPr lvl="1"/>
            <a:r>
              <a:rPr lang="en-US" altLang="he-IL"/>
              <a:t>Second level</a:t>
            </a:r>
          </a:p>
          <a:p>
            <a:pPr lvl="2"/>
            <a:r>
              <a:rPr lang="en-US" altLang="he-IL"/>
              <a:t>Third level</a:t>
            </a:r>
          </a:p>
          <a:p>
            <a:pPr lvl="3"/>
            <a:r>
              <a:rPr lang="en-US" altLang="he-IL"/>
              <a:t>Fourth level</a:t>
            </a:r>
          </a:p>
          <a:p>
            <a:pPr lvl="4"/>
            <a:r>
              <a:rPr lang="en-US" altLang="he-IL"/>
              <a:t>Fifth level</a:t>
            </a:r>
          </a:p>
        </p:txBody>
      </p:sp>
      <p:pic>
        <p:nvPicPr>
          <p:cNvPr id="4" name="Picture 3">
            <a:extLst>
              <a:ext uri="{FF2B5EF4-FFF2-40B4-BE49-F238E27FC236}">
                <a16:creationId xmlns:a16="http://schemas.microsoft.com/office/drawing/2014/main" id="{BD7DC220-274D-C44E-AC6E-FE11280DA581}"/>
              </a:ext>
            </a:extLst>
          </p:cNvPr>
          <p:cNvPicPr>
            <a:picLocks noChangeAspect="1"/>
          </p:cNvPicPr>
          <p:nvPr userDrawn="1"/>
        </p:nvPicPr>
        <p:blipFill>
          <a:blip r:embed="rId7"/>
          <a:stretch>
            <a:fillRect/>
          </a:stretch>
        </p:blipFill>
        <p:spPr>
          <a:xfrm>
            <a:off x="0" y="-1"/>
            <a:ext cx="9144000" cy="831273"/>
          </a:xfrm>
          <a:prstGeom prst="rect">
            <a:avLst/>
          </a:prstGeom>
        </p:spPr>
      </p:pic>
      <p:pic>
        <p:nvPicPr>
          <p:cNvPr id="5" name="Google Shape;290;p62">
            <a:extLst>
              <a:ext uri="{FF2B5EF4-FFF2-40B4-BE49-F238E27FC236}">
                <a16:creationId xmlns:a16="http://schemas.microsoft.com/office/drawing/2014/main" id="{FE46FE64-773A-8E4C-9A26-0D78338A1EED}"/>
              </a:ext>
            </a:extLst>
          </p:cNvPr>
          <p:cNvPicPr preferRelativeResize="0"/>
          <p:nvPr userDrawn="1"/>
        </p:nvPicPr>
        <p:blipFill rotWithShape="1">
          <a:blip r:embed="rId8">
            <a:alphaModFix/>
          </a:blip>
          <a:srcRect/>
          <a:stretch/>
        </p:blipFill>
        <p:spPr>
          <a:xfrm>
            <a:off x="3264037" y="0"/>
            <a:ext cx="2659684" cy="831272"/>
          </a:xfrm>
          <a:prstGeom prst="rect">
            <a:avLst/>
          </a:prstGeom>
          <a:noFill/>
          <a:ln>
            <a:noFill/>
          </a:ln>
        </p:spPr>
      </p:pic>
    </p:spTree>
    <p:extLst>
      <p:ext uri="{BB962C8B-B14F-4D97-AF65-F5344CB8AC3E}">
        <p14:creationId xmlns:p14="http://schemas.microsoft.com/office/powerpoint/2010/main" val="360300272"/>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Lst>
  <p:txStyles>
    <p:titleStyle>
      <a:lvl1pPr algn="ctr" rtl="1" eaLnBrk="0" fontAlgn="base" hangingPunct="0">
        <a:spcBef>
          <a:spcPct val="0"/>
        </a:spcBef>
        <a:spcAft>
          <a:spcPct val="0"/>
        </a:spcAft>
        <a:defRPr sz="4400" kern="1200">
          <a:solidFill>
            <a:schemeClr val="tx1"/>
          </a:solidFill>
          <a:latin typeface="+mj-lt"/>
          <a:ea typeface="+mj-ea"/>
          <a:cs typeface="+mj-cs"/>
        </a:defRPr>
      </a:lvl1pPr>
      <a:lvl2pPr algn="ctr" rtl="1" eaLnBrk="0" fontAlgn="base" hangingPunct="0">
        <a:spcBef>
          <a:spcPct val="0"/>
        </a:spcBef>
        <a:spcAft>
          <a:spcPct val="0"/>
        </a:spcAft>
        <a:defRPr sz="4400">
          <a:solidFill>
            <a:schemeClr val="tx1"/>
          </a:solidFill>
          <a:latin typeface="Calibri" pitchFamily="34" charset="0"/>
          <a:cs typeface="Times New Roman" pitchFamily="18" charset="0"/>
        </a:defRPr>
      </a:lvl2pPr>
      <a:lvl3pPr algn="ctr" rtl="1" eaLnBrk="0" fontAlgn="base" hangingPunct="0">
        <a:spcBef>
          <a:spcPct val="0"/>
        </a:spcBef>
        <a:spcAft>
          <a:spcPct val="0"/>
        </a:spcAft>
        <a:defRPr sz="4400">
          <a:solidFill>
            <a:schemeClr val="tx1"/>
          </a:solidFill>
          <a:latin typeface="Calibri" pitchFamily="34" charset="0"/>
          <a:cs typeface="Times New Roman" pitchFamily="18" charset="0"/>
        </a:defRPr>
      </a:lvl3pPr>
      <a:lvl4pPr algn="ctr" rtl="1" eaLnBrk="0" fontAlgn="base" hangingPunct="0">
        <a:spcBef>
          <a:spcPct val="0"/>
        </a:spcBef>
        <a:spcAft>
          <a:spcPct val="0"/>
        </a:spcAft>
        <a:defRPr sz="4400">
          <a:solidFill>
            <a:schemeClr val="tx1"/>
          </a:solidFill>
          <a:latin typeface="Calibri" pitchFamily="34" charset="0"/>
          <a:cs typeface="Times New Roman" pitchFamily="18" charset="0"/>
        </a:defRPr>
      </a:lvl4pPr>
      <a:lvl5pPr algn="ctr" rtl="1" eaLnBrk="0" fontAlgn="base" hangingPunct="0">
        <a:spcBef>
          <a:spcPct val="0"/>
        </a:spcBef>
        <a:spcAft>
          <a:spcPct val="0"/>
        </a:spcAft>
        <a:defRPr sz="4400">
          <a:solidFill>
            <a:schemeClr val="tx1"/>
          </a:solidFill>
          <a:latin typeface="Calibri" pitchFamily="34" charset="0"/>
          <a:cs typeface="Times New Roman" pitchFamily="18" charset="0"/>
        </a:defRPr>
      </a:lvl5pPr>
      <a:lvl6pPr marL="457200" algn="ctr" rtl="1" fontAlgn="base">
        <a:spcBef>
          <a:spcPct val="0"/>
        </a:spcBef>
        <a:spcAft>
          <a:spcPct val="0"/>
        </a:spcAft>
        <a:defRPr sz="4400">
          <a:solidFill>
            <a:schemeClr val="tx1"/>
          </a:solidFill>
          <a:latin typeface="Calibri" pitchFamily="34" charset="0"/>
          <a:cs typeface="Times New Roman" pitchFamily="18" charset="0"/>
        </a:defRPr>
      </a:lvl6pPr>
      <a:lvl7pPr marL="914400" algn="ctr" rtl="1" fontAlgn="base">
        <a:spcBef>
          <a:spcPct val="0"/>
        </a:spcBef>
        <a:spcAft>
          <a:spcPct val="0"/>
        </a:spcAft>
        <a:defRPr sz="4400">
          <a:solidFill>
            <a:schemeClr val="tx1"/>
          </a:solidFill>
          <a:latin typeface="Calibri" pitchFamily="34" charset="0"/>
          <a:cs typeface="Times New Roman" pitchFamily="18" charset="0"/>
        </a:defRPr>
      </a:lvl7pPr>
      <a:lvl8pPr marL="1371600" algn="ctr" rtl="1" fontAlgn="base">
        <a:spcBef>
          <a:spcPct val="0"/>
        </a:spcBef>
        <a:spcAft>
          <a:spcPct val="0"/>
        </a:spcAft>
        <a:defRPr sz="4400">
          <a:solidFill>
            <a:schemeClr val="tx1"/>
          </a:solidFill>
          <a:latin typeface="Calibri" pitchFamily="34" charset="0"/>
          <a:cs typeface="Times New Roman" pitchFamily="18" charset="0"/>
        </a:defRPr>
      </a:lvl8pPr>
      <a:lvl9pPr marL="1828800" algn="ctr" rtl="1" fontAlgn="base">
        <a:spcBef>
          <a:spcPct val="0"/>
        </a:spcBef>
        <a:spcAft>
          <a:spcPct val="0"/>
        </a:spcAft>
        <a:defRPr sz="4400">
          <a:solidFill>
            <a:schemeClr val="tx1"/>
          </a:solidFill>
          <a:latin typeface="Calibri" pitchFamily="34" charset="0"/>
          <a:cs typeface="Times New Roman" pitchFamily="18"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1"/>
          <a:srcRect/>
          <a:stretch>
            <a:fillRect/>
          </a:stretch>
        </a:blipFill>
        <a:effectLst/>
      </p:bgPr>
    </p:bg>
    <p:spTree>
      <p:nvGrpSpPr>
        <p:cNvPr id="1" name=""/>
        <p:cNvGrpSpPr/>
        <p:nvPr/>
      </p:nvGrpSpPr>
      <p:grpSpPr>
        <a:xfrm>
          <a:off x="0" y="0"/>
          <a:ext cx="0" cy="0"/>
          <a:chOff x="0" y="0"/>
          <a:chExt cx="0" cy="0"/>
        </a:xfrm>
      </p:grpSpPr>
      <p:sp>
        <p:nvSpPr>
          <p:cNvPr id="2" name="Shape 9"/>
          <p:cNvSpPr/>
          <p:nvPr/>
        </p:nvSpPr>
        <p:spPr>
          <a:xfrm>
            <a:off x="-9526" y="-7144"/>
            <a:ext cx="9163051" cy="1041401"/>
          </a:xfrm>
          <a:custGeom>
            <a:avLst/>
            <a:gdLst/>
            <a:ahLst/>
            <a:cxnLst>
              <a:cxn ang="0">
                <a:pos x="wd2" y="hd2"/>
              </a:cxn>
              <a:cxn ang="5400000">
                <a:pos x="wd2" y="hd2"/>
              </a:cxn>
              <a:cxn ang="10800000">
                <a:pos x="wd2" y="hd2"/>
              </a:cxn>
              <a:cxn ang="16200000">
                <a:pos x="wd2" y="hd2"/>
              </a:cxn>
            </a:cxnLst>
            <a:rect l="0" t="0" r="r" b="b"/>
            <a:pathLst>
              <a:path w="21600" h="21600" extrusionOk="0">
                <a:moveTo>
                  <a:pt x="22" y="66"/>
                </a:moveTo>
                <a:lnTo>
                  <a:pt x="9513" y="0"/>
                </a:lnTo>
                <a:cubicBezTo>
                  <a:pt x="10276" y="3326"/>
                  <a:pt x="14325" y="12084"/>
                  <a:pt x="16368" y="12084"/>
                </a:cubicBezTo>
                <a:cubicBezTo>
                  <a:pt x="18412" y="12084"/>
                  <a:pt x="20679" y="5005"/>
                  <a:pt x="21578" y="1811"/>
                </a:cubicBezTo>
                <a:lnTo>
                  <a:pt x="21600" y="7013"/>
                </a:lnTo>
                <a:cubicBezTo>
                  <a:pt x="21218" y="8462"/>
                  <a:pt x="18771" y="14521"/>
                  <a:pt x="16099" y="14455"/>
                </a:cubicBezTo>
                <a:cubicBezTo>
                  <a:pt x="13427" y="14389"/>
                  <a:pt x="8252" y="5433"/>
                  <a:pt x="5568" y="6618"/>
                </a:cubicBezTo>
                <a:cubicBezTo>
                  <a:pt x="2807" y="6882"/>
                  <a:pt x="1010" y="15871"/>
                  <a:pt x="0" y="21600"/>
                </a:cubicBezTo>
                <a:lnTo>
                  <a:pt x="22" y="66"/>
                </a:lnTo>
                <a:close/>
              </a:path>
            </a:pathLst>
          </a:custGeom>
          <a:gradFill>
            <a:gsLst>
              <a:gs pos="0">
                <a:srgbClr val="1476AB">
                  <a:alpha val="44705"/>
                </a:srgbClr>
              </a:gs>
              <a:gs pos="100000">
                <a:srgbClr val="0CE0EC">
                  <a:alpha val="54900"/>
                </a:srgbClr>
              </a:gs>
            </a:gsLst>
            <a:lin ang="5400000"/>
          </a:gradFill>
          <a:ln w="12700">
            <a:miter lim="400000"/>
          </a:ln>
        </p:spPr>
        <p:txBody>
          <a:bodyPr lIns="45718" tIns="45718" rIns="45718" bIns="45718"/>
          <a:lstStyle/>
          <a:p>
            <a:endParaRPr/>
          </a:p>
        </p:txBody>
      </p:sp>
      <p:sp>
        <p:nvSpPr>
          <p:cNvPr id="3" name="Shape 10"/>
          <p:cNvSpPr/>
          <p:nvPr/>
        </p:nvSpPr>
        <p:spPr>
          <a:xfrm>
            <a:off x="4381500" y="-7146"/>
            <a:ext cx="4762500" cy="607223"/>
          </a:xfrm>
          <a:custGeom>
            <a:avLst/>
            <a:gdLst/>
            <a:ahLst/>
            <a:cxnLst>
              <a:cxn ang="0">
                <a:pos x="wd2" y="hd2"/>
              </a:cxn>
              <a:cxn ang="5400000">
                <a:pos x="wd2" y="hd2"/>
              </a:cxn>
              <a:cxn ang="10800000">
                <a:pos x="wd2" y="hd2"/>
              </a:cxn>
              <a:cxn ang="16200000">
                <a:pos x="wd2" y="hd2"/>
              </a:cxn>
            </a:cxnLst>
            <a:rect l="0" t="0" r="r" b="b"/>
            <a:pathLst>
              <a:path w="21600" h="20552" extrusionOk="0">
                <a:moveTo>
                  <a:pt x="0" y="0"/>
                </a:moveTo>
                <a:cubicBezTo>
                  <a:pt x="1253" y="3703"/>
                  <a:pt x="8410" y="19349"/>
                  <a:pt x="12010" y="20475"/>
                </a:cubicBezTo>
                <a:cubicBezTo>
                  <a:pt x="15610" y="21600"/>
                  <a:pt x="20002" y="10128"/>
                  <a:pt x="21600" y="6752"/>
                </a:cubicBezTo>
                <a:lnTo>
                  <a:pt x="21600" y="218"/>
                </a:lnTo>
                <a:lnTo>
                  <a:pt x="0" y="0"/>
                </a:lnTo>
                <a:close/>
              </a:path>
            </a:pathLst>
          </a:custGeom>
          <a:gradFill>
            <a:gsLst>
              <a:gs pos="0">
                <a:srgbClr val="18A7B0">
                  <a:alpha val="29802"/>
                </a:srgbClr>
              </a:gs>
              <a:gs pos="80000">
                <a:srgbClr val="0993DD">
                  <a:alpha val="44705"/>
                </a:srgbClr>
              </a:gs>
              <a:gs pos="100000">
                <a:srgbClr val="0993DD">
                  <a:alpha val="44705"/>
                </a:srgbClr>
              </a:gs>
            </a:gsLst>
            <a:lin ang="5400000"/>
          </a:gradFill>
          <a:ln w="12700">
            <a:miter lim="400000"/>
          </a:ln>
        </p:spPr>
        <p:txBody>
          <a:bodyPr lIns="45718" tIns="45718" rIns="45718" bIns="45718"/>
          <a:lstStyle/>
          <a:p>
            <a:endParaRPr/>
          </a:p>
        </p:txBody>
      </p:sp>
      <p:grpSp>
        <p:nvGrpSpPr>
          <p:cNvPr id="6" name="Shape 16"/>
          <p:cNvGrpSpPr/>
          <p:nvPr/>
        </p:nvGrpSpPr>
        <p:grpSpPr>
          <a:xfrm>
            <a:off x="-29295" y="-16116"/>
            <a:ext cx="9197181" cy="1058671"/>
            <a:chOff x="-1" y="-1"/>
            <a:chExt cx="9197179" cy="1058669"/>
          </a:xfrm>
        </p:grpSpPr>
        <p:sp>
          <p:nvSpPr>
            <p:cNvPr id="4" name="Shape 17"/>
            <p:cNvSpPr/>
            <p:nvPr/>
          </p:nvSpPr>
          <p:spPr>
            <a:xfrm rot="21435692">
              <a:off x="9616" y="218535"/>
              <a:ext cx="9163054" cy="621598"/>
            </a:xfrm>
            <a:custGeom>
              <a:avLst/>
              <a:gdLst/>
              <a:ahLst/>
              <a:cxnLst>
                <a:cxn ang="0">
                  <a:pos x="wd2" y="hd2"/>
                </a:cxn>
                <a:cxn ang="5400000">
                  <a:pos x="wd2" y="hd2"/>
                </a:cxn>
                <a:cxn ang="10800000">
                  <a:pos x="wd2" y="hd2"/>
                </a:cxn>
                <a:cxn ang="16200000">
                  <a:pos x="wd2" y="hd2"/>
                </a:cxn>
              </a:cxnLst>
              <a:rect l="0" t="0" r="r" b="b"/>
              <a:pathLst>
                <a:path w="21600" h="20681" extrusionOk="0">
                  <a:moveTo>
                    <a:pt x="0" y="19778"/>
                  </a:moveTo>
                  <a:cubicBezTo>
                    <a:pt x="1055" y="15110"/>
                    <a:pt x="3454" y="5630"/>
                    <a:pt x="6017" y="5774"/>
                  </a:cubicBezTo>
                  <a:cubicBezTo>
                    <a:pt x="8581" y="5917"/>
                    <a:pt x="12783" y="21600"/>
                    <a:pt x="15380" y="20638"/>
                  </a:cubicBezTo>
                  <a:cubicBezTo>
                    <a:pt x="17978" y="19675"/>
                    <a:pt x="20305" y="4300"/>
                    <a:pt x="21600" y="0"/>
                  </a:cubicBezTo>
                </a:path>
              </a:pathLst>
            </a:custGeom>
            <a:noFill/>
            <a:ln w="10775" cap="flat">
              <a:solidFill>
                <a:srgbClr val="33B7BF"/>
              </a:solidFill>
              <a:prstDash val="solid"/>
              <a:round/>
            </a:ln>
            <a:effectLst/>
          </p:spPr>
          <p:txBody>
            <a:bodyPr wrap="square" lIns="45718" tIns="45718" rIns="45718" bIns="45718" numCol="1" anchor="t">
              <a:noAutofit/>
            </a:bodyPr>
            <a:lstStyle/>
            <a:p>
              <a:endParaRPr/>
            </a:p>
          </p:txBody>
        </p:sp>
        <p:sp>
          <p:nvSpPr>
            <p:cNvPr id="5" name="Shape 18"/>
            <p:cNvSpPr/>
            <p:nvPr/>
          </p:nvSpPr>
          <p:spPr>
            <a:xfrm rot="21435692">
              <a:off x="14472" y="291985"/>
              <a:ext cx="9175816" cy="507808"/>
            </a:xfrm>
            <a:custGeom>
              <a:avLst/>
              <a:gdLst/>
              <a:ahLst/>
              <a:cxnLst>
                <a:cxn ang="0">
                  <a:pos x="wd2" y="hd2"/>
                </a:cxn>
                <a:cxn ang="5400000">
                  <a:pos x="wd2" y="hd2"/>
                </a:cxn>
                <a:cxn ang="10800000">
                  <a:pos x="wd2" y="hd2"/>
                </a:cxn>
                <a:cxn ang="16200000">
                  <a:pos x="wd2" y="hd2"/>
                </a:cxn>
              </a:cxnLst>
              <a:rect l="0" t="0" r="r" b="b"/>
              <a:pathLst>
                <a:path w="21600" h="20682" extrusionOk="0">
                  <a:moveTo>
                    <a:pt x="0" y="18514"/>
                  </a:moveTo>
                  <a:cubicBezTo>
                    <a:pt x="1023" y="16364"/>
                    <a:pt x="3563" y="5413"/>
                    <a:pt x="6136" y="5767"/>
                  </a:cubicBezTo>
                  <a:cubicBezTo>
                    <a:pt x="8710" y="6121"/>
                    <a:pt x="12864" y="21600"/>
                    <a:pt x="15441" y="20639"/>
                  </a:cubicBezTo>
                  <a:cubicBezTo>
                    <a:pt x="18019" y="19678"/>
                    <a:pt x="20319" y="4300"/>
                    <a:pt x="21600" y="0"/>
                  </a:cubicBezTo>
                </a:path>
              </a:pathLst>
            </a:custGeom>
            <a:noFill/>
            <a:ln w="9525" cap="flat">
              <a:solidFill>
                <a:schemeClr val="accent4"/>
              </a:solidFill>
              <a:prstDash val="solid"/>
              <a:round/>
            </a:ln>
            <a:effectLst/>
          </p:spPr>
          <p:txBody>
            <a:bodyPr wrap="square" lIns="45718" tIns="45718" rIns="45718" bIns="45718" numCol="1" anchor="t">
              <a:noAutofit/>
            </a:bodyPr>
            <a:lstStyle/>
            <a:p>
              <a:endParaRPr/>
            </a:p>
          </p:txBody>
        </p:sp>
      </p:grpSp>
      <p:pic>
        <p:nvPicPr>
          <p:cNvPr id="7" name="Shape 20" descr="Shape 20"/>
          <p:cNvPicPr>
            <a:picLocks noChangeAspect="1"/>
          </p:cNvPicPr>
          <p:nvPr/>
        </p:nvPicPr>
        <p:blipFill>
          <a:blip r:embed="rId12"/>
          <a:stretch>
            <a:fillRect/>
          </a:stretch>
        </p:blipFill>
        <p:spPr>
          <a:xfrm>
            <a:off x="-3238" y="6372288"/>
            <a:ext cx="1070038" cy="366067"/>
          </a:xfrm>
          <a:prstGeom prst="rect">
            <a:avLst/>
          </a:prstGeom>
          <a:ln w="12700">
            <a:miter lim="400000"/>
          </a:ln>
        </p:spPr>
      </p:pic>
      <p:sp>
        <p:nvSpPr>
          <p:cNvPr id="8" name="Shape 21"/>
          <p:cNvSpPr txBox="1"/>
          <p:nvPr/>
        </p:nvSpPr>
        <p:spPr>
          <a:xfrm>
            <a:off x="1008115" y="6441394"/>
            <a:ext cx="1125485" cy="239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100">
                <a:solidFill>
                  <a:srgbClr val="595959"/>
                </a:solidFill>
              </a:defRPr>
            </a:lvl1pPr>
          </a:lstStyle>
          <a:p>
            <a:r>
              <a:t>THINK Beyond</a:t>
            </a:r>
          </a:p>
        </p:txBody>
      </p:sp>
      <p:sp>
        <p:nvSpPr>
          <p:cNvPr id="9" name="Title Text"/>
          <p:cNvSpPr txBox="1">
            <a:spLocks noGrp="1"/>
          </p:cNvSpPr>
          <p:nvPr>
            <p:ph type="title"/>
          </p:nvPr>
        </p:nvSpPr>
        <p:spPr>
          <a:xfrm>
            <a:off x="457200" y="704087"/>
            <a:ext cx="82296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b">
            <a:normAutofit/>
          </a:bodyPr>
          <a:lstStyle/>
          <a:p>
            <a:r>
              <a:t>Title Text</a:t>
            </a:r>
          </a:p>
        </p:txBody>
      </p:sp>
      <p:sp>
        <p:nvSpPr>
          <p:cNvPr id="10" name="Body Level One…"/>
          <p:cNvSpPr txBox="1">
            <a:spLocks noGrp="1"/>
          </p:cNvSpPr>
          <p:nvPr>
            <p:ph type="body" idx="1"/>
          </p:nvPr>
        </p:nvSpPr>
        <p:spPr>
          <a:xfrm>
            <a:off x="457200" y="1935478"/>
            <a:ext cx="8229600" cy="43891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ormAutofit/>
          </a:bodyPr>
          <a:lstStyle/>
          <a:p>
            <a:r>
              <a:t>Body Level One</a:t>
            </a:r>
          </a:p>
          <a:p>
            <a:pPr lvl="1"/>
            <a:r>
              <a:t>Body Level Two</a:t>
            </a:r>
          </a:p>
          <a:p>
            <a:pPr lvl="2"/>
            <a:r>
              <a:t>Body Level Three</a:t>
            </a:r>
          </a:p>
          <a:p>
            <a:pPr lvl="3"/>
            <a:r>
              <a:t>Body Level Four</a:t>
            </a:r>
          </a:p>
          <a:p>
            <a:pPr lvl="4"/>
            <a:r>
              <a:t>Body Level Five</a:t>
            </a:r>
          </a:p>
        </p:txBody>
      </p:sp>
      <p:sp>
        <p:nvSpPr>
          <p:cNvPr id="11" name="Slide Number"/>
          <p:cNvSpPr txBox="1">
            <a:spLocks noGrp="1"/>
          </p:cNvSpPr>
          <p:nvPr>
            <p:ph type="sldNum" sz="quarter" idx="2"/>
          </p:nvPr>
        </p:nvSpPr>
        <p:spPr>
          <a:xfrm>
            <a:off x="6159884" y="5976119"/>
            <a:ext cx="393317" cy="380232"/>
          </a:xfrm>
          <a:prstGeom prst="rect">
            <a:avLst/>
          </a:prstGeom>
          <a:ln w="12700">
            <a:miter lim="400000"/>
          </a:ln>
        </p:spPr>
        <p:txBody>
          <a:bodyPr wrap="none" lIns="91423" tIns="91423" rIns="91423" bIns="91423" anchor="b">
            <a:spAutoFit/>
          </a:bodyPr>
          <a:lstStyle>
            <a:lvl1pPr algn="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hf hdr="0" ftr="0" dt="0"/>
  <p:txStyles>
    <p:titleStyle>
      <a:lvl1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9pPr>
    </p:titleStyle>
    <p:bodyStyle>
      <a:lvl1pPr marL="274320" marR="0" indent="-117475"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1pPr>
      <a:lvl2pPr marL="640080" marR="0" indent="-12954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2pPr>
      <a:lvl3pPr marL="914400" marR="0" indent="-160655"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3pPr>
      <a:lvl4pPr marL="1188719" marR="0" indent="-12826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4pPr>
      <a:lvl5pPr marL="1463038" marR="0" indent="-135888"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4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nashpaz123/Please-Contain-Yourself"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https://dockerlabs.collabnix.com/docker/cheatshee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eleniumHQ/docker-selenium/blob/master/NodeBase/Dockerfile"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hub.docker.com/_/jenkins"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hyperlink" Target="https://github.com/jenkinsci/docker/blob/master/README.md"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labs.play-with-docker.com/"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10.164.40.11:8888/"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hyperlink" Target="https://examples.javacodegeeks.com/core-java/selenium-grid-docker-tutorial/"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10.164.40.11:8888/"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nashpaz123/cf_api_net_core/blob/main/src/CF.Api/docker-compose.yml"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ashpaz123/cf_api_net_core"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tackoverflow.com/questions/51342810/how-to-fix-dial-unix-var-run-docker-sock-connect-permission-denied-when-gro/54504083#5450408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ashpaz123/Please-Contain-Yourself/tree/master/2-Long_Lived_Containers" TargetMode="External"/><Relationship Id="rId2" Type="http://schemas.openxmlformats.org/officeDocument/2006/relationships/hyperlink" Target="https://github.com/nashpaz123/Please-Contain-Yourself/tree/master/3-Bundle_Your_App_Into_An_Image" TargetMode="External"/><Relationship Id="rId1" Type="http://schemas.openxmlformats.org/officeDocument/2006/relationships/slideLayout" Target="../slideLayouts/slideLayout7.xml"/><Relationship Id="rId6" Type="http://schemas.openxmlformats.org/officeDocument/2006/relationships/hyperlink" Target="https://github.com/nashpaz123/aspnet-microservices" TargetMode="External"/><Relationship Id="rId5" Type="http://schemas.openxmlformats.org/officeDocument/2006/relationships/hyperlink" Target="https://github.com/nashpaz123/cf_api_net_core" TargetMode="External"/><Relationship Id="rId4" Type="http://schemas.openxmlformats.org/officeDocument/2006/relationships/hyperlink" Target="https://github.com/nashpaz123/Please-Contain-Yourself/tree/master/6-Docker_Compose_For_Multi-Container_Apps"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s://kubernetes.io/blog/2020/12/02/dont-panic-kubernetes-and-docke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youtu.be/1UnkRojeEGw?t=28"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https://pythonspeed.com/articles/podman-buildkit/" TargetMode="External"/><Relationship Id="rId5" Type="http://schemas.openxmlformats.org/officeDocument/2006/relationships/hyperlink" Target="https://pythonspeed.com/articles/docker-buildkit/" TargetMode="External"/><Relationship Id="rId4" Type="http://schemas.openxmlformats.org/officeDocument/2006/relationships/hyperlink" Target="https://docs.docker.com/develop/develop-images/build_enhancements/"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R9-SOzep73w" TargetMode="External"/><Relationship Id="rId2" Type="http://schemas.openxmlformats.org/officeDocument/2006/relationships/hyperlink" Target="https://www.youtube.com/watch?v=3I9PkvZ80BQ"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Gabriel Ben Harosh Hasson"/>
          <p:cNvSpPr txBox="1">
            <a:spLocks noGrp="1"/>
          </p:cNvSpPr>
          <p:nvPr>
            <p:ph type="title" idx="4294967295"/>
          </p:nvPr>
        </p:nvSpPr>
        <p:spPr>
          <a:xfrm>
            <a:off x="338873" y="4931073"/>
            <a:ext cx="8466078" cy="369629"/>
          </a:xfrm>
          <a:prstGeom prst="rect">
            <a:avLst/>
          </a:prstGeom>
        </p:spPr>
        <p:txBody>
          <a:bodyPr>
            <a:noAutofit/>
          </a:bodyPr>
          <a:lstStyle>
            <a:lvl1pPr defTabSz="1048068">
              <a:tabLst>
                <a:tab pos="304800" algn="l"/>
              </a:tabLst>
              <a:defRPr sz="2200"/>
            </a:lvl1pPr>
          </a:lstStyle>
          <a:p>
            <a:r>
              <a:rPr lang="en-US" sz="4000" b="1" dirty="0">
                <a:solidFill>
                  <a:srgbClr val="004F6D"/>
                </a:solidFill>
                <a:latin typeface="Liron"/>
                <a:sym typeface="Liron"/>
              </a:rPr>
              <a:t>Nahshon (Nash) Paz</a:t>
            </a:r>
            <a:br>
              <a:rPr lang="en-US" sz="4000" b="1" dirty="0">
                <a:solidFill>
                  <a:srgbClr val="004F6D"/>
                </a:solidFill>
                <a:latin typeface="Liron"/>
                <a:sym typeface="Liron"/>
              </a:rPr>
            </a:br>
            <a:r>
              <a:rPr lang="en-US" sz="4000" b="1" dirty="0" err="1">
                <a:solidFill>
                  <a:srgbClr val="004F6D"/>
                </a:solidFill>
                <a:latin typeface="Liron"/>
                <a:sym typeface="Liron"/>
              </a:rPr>
              <a:t>nashpaz@gmail.com</a:t>
            </a:r>
            <a:endParaRPr sz="4000" b="1" dirty="0">
              <a:solidFill>
                <a:srgbClr val="004F6D"/>
              </a:solidFill>
              <a:latin typeface="Liron"/>
              <a:sym typeface="Liron"/>
            </a:endParaRPr>
          </a:p>
        </p:txBody>
      </p:sp>
      <p:grpSp>
        <p:nvGrpSpPr>
          <p:cNvPr id="119" name="Rectangle 2"/>
          <p:cNvGrpSpPr/>
          <p:nvPr/>
        </p:nvGrpSpPr>
        <p:grpSpPr>
          <a:xfrm>
            <a:off x="1708938" y="1684984"/>
            <a:ext cx="5726123" cy="1744016"/>
            <a:chOff x="737" y="-42625"/>
            <a:chExt cx="5726122" cy="1744014"/>
          </a:xfrm>
        </p:grpSpPr>
        <p:sp>
          <p:nvSpPr>
            <p:cNvPr id="117" name="Rectangle"/>
            <p:cNvSpPr/>
            <p:nvPr/>
          </p:nvSpPr>
          <p:spPr>
            <a:xfrm rot="21596067">
              <a:off x="911" y="104874"/>
              <a:ext cx="5725948" cy="1596515"/>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endParaRPr/>
            </a:p>
          </p:txBody>
        </p:sp>
        <p:sp>
          <p:nvSpPr>
            <p:cNvPr id="118" name="Docker &amp; Hands-On"/>
            <p:cNvSpPr txBox="1"/>
            <p:nvPr/>
          </p:nvSpPr>
          <p:spPr>
            <a:xfrm rot="21596067">
              <a:off x="737" y="-42625"/>
              <a:ext cx="5725948" cy="13849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numCol="1" anchor="t">
              <a:spAutoFit/>
            </a:bodyPr>
            <a:lstStyle/>
            <a:p>
              <a:pPr algn="ctr">
                <a:defRPr sz="4200"/>
              </a:pPr>
              <a:endParaRPr dirty="0"/>
            </a:p>
            <a:p>
              <a:pPr algn="ctr">
                <a:defRPr sz="4200"/>
              </a:pPr>
              <a:r>
                <a:rPr dirty="0"/>
                <a:t>Docker </a:t>
              </a:r>
              <a:r>
                <a:rPr lang="en-US" dirty="0"/>
                <a:t>workshop</a:t>
              </a:r>
              <a:endParaRPr dirty="0"/>
            </a:p>
          </p:txBody>
        </p:sp>
      </p:grpSp>
      <p:sp>
        <p:nvSpPr>
          <p:cNvPr id="9" name="TextBox 8">
            <a:extLst>
              <a:ext uri="{FF2B5EF4-FFF2-40B4-BE49-F238E27FC236}">
                <a16:creationId xmlns:a16="http://schemas.microsoft.com/office/drawing/2014/main" id="{18AE03D4-7C13-43C0-AC10-3C0E55B33BCE}"/>
              </a:ext>
            </a:extLst>
          </p:cNvPr>
          <p:cNvSpPr txBox="1"/>
          <p:nvPr/>
        </p:nvSpPr>
        <p:spPr>
          <a:xfrm>
            <a:off x="338873" y="5322925"/>
            <a:ext cx="4581144"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https://github.com/nashpaz123/Please-Contain-Yourself</a:t>
            </a:r>
            <a:r>
              <a:rPr lang="en-US" dirty="0"/>
              <a:t> or google: “nashpaz123 please”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3"/>
          <p:cNvSpPr txBox="1">
            <a:spLocks noGrp="1"/>
          </p:cNvSpPr>
          <p:nvPr>
            <p:ph type="title"/>
          </p:nvPr>
        </p:nvSpPr>
        <p:spPr>
          <a:xfrm>
            <a:off x="25399" y="374651"/>
            <a:ext cx="7527133" cy="1162051"/>
          </a:xfrm>
          <a:prstGeom prst="rect">
            <a:avLst/>
          </a:prstGeom>
        </p:spPr>
        <p:txBody>
          <a:bodyPr/>
          <a:lstStyle>
            <a:lvl1pPr>
              <a:defRPr sz="3600" b="1">
                <a:solidFill>
                  <a:srgbClr val="004F6D"/>
                </a:solidFill>
                <a:latin typeface="Liron"/>
                <a:ea typeface="Liron"/>
                <a:cs typeface="Liron"/>
                <a:sym typeface="Liron"/>
              </a:defRPr>
            </a:lvl1pPr>
          </a:lstStyle>
          <a:p>
            <a:r>
              <a:rPr lang="en-US" dirty="0"/>
              <a:t>Environment (as a service)</a:t>
            </a:r>
            <a:endParaRPr dirty="0"/>
          </a:p>
        </p:txBody>
      </p:sp>
      <p:sp>
        <p:nvSpPr>
          <p:cNvPr id="136" name="Rectangle 2"/>
          <p:cNvSpPr txBox="1">
            <a:spLocks noGrp="1"/>
          </p:cNvSpPr>
          <p:nvPr>
            <p:ph type="body" idx="1"/>
          </p:nvPr>
        </p:nvSpPr>
        <p:spPr>
          <a:xfrm>
            <a:off x="38099" y="1606549"/>
            <a:ext cx="8243294" cy="4142676"/>
          </a:xfrm>
          <a:prstGeom prst="rect">
            <a:avLst/>
          </a:prstGeom>
        </p:spPr>
        <p:txBody>
          <a:bodyPr/>
          <a:lstStyle/>
          <a:p>
            <a:pPr>
              <a:defRPr sz="2000" b="1">
                <a:solidFill>
                  <a:srgbClr val="03495C"/>
                </a:solidFill>
                <a:latin typeface="Comic Sans MS"/>
                <a:ea typeface="Comic Sans MS"/>
                <a:cs typeface="Comic Sans MS"/>
                <a:sym typeface="Comic Sans MS"/>
              </a:defRPr>
            </a:pPr>
            <a:r>
              <a:rPr dirty="0"/>
              <a:t>Packaging an application in a container with its </a:t>
            </a:r>
            <a:r>
              <a:rPr dirty="0" err="1"/>
              <a:t>configs</a:t>
            </a:r>
            <a:r>
              <a:rPr dirty="0"/>
              <a:t> and dependencies guarantees that the application will always work as designed in any environment.</a:t>
            </a:r>
          </a:p>
          <a:p>
            <a:pPr>
              <a:defRPr sz="2000" b="1">
                <a:solidFill>
                  <a:srgbClr val="03495C"/>
                </a:solidFill>
                <a:latin typeface="Comic Sans MS"/>
                <a:ea typeface="Comic Sans MS"/>
                <a:cs typeface="Comic Sans MS"/>
                <a:sym typeface="Comic Sans MS"/>
              </a:defRPr>
            </a:pPr>
            <a:endParaRPr lang="en-US" dirty="0"/>
          </a:p>
          <a:p>
            <a:pPr>
              <a:defRPr sz="2000" b="1">
                <a:solidFill>
                  <a:srgbClr val="03495C"/>
                </a:solidFill>
                <a:latin typeface="Comic Sans MS"/>
                <a:ea typeface="Comic Sans MS"/>
                <a:cs typeface="Comic Sans MS"/>
                <a:sym typeface="Comic Sans MS"/>
              </a:defRPr>
            </a:pPr>
            <a:r>
              <a:rPr lang="en-US" dirty="0"/>
              <a:t>Same across multiple deployments</a:t>
            </a:r>
          </a:p>
          <a:p>
            <a:pPr>
              <a:defRPr sz="2000" b="1">
                <a:solidFill>
                  <a:srgbClr val="03495C"/>
                </a:solidFill>
                <a:latin typeface="Comic Sans MS"/>
                <a:ea typeface="Comic Sans MS"/>
                <a:cs typeface="Comic Sans MS"/>
                <a:sym typeface="Comic Sans MS"/>
              </a:defRPr>
            </a:pPr>
            <a:r>
              <a:rPr dirty="0"/>
              <a:t>Eliminate “Works on my machine”</a:t>
            </a:r>
            <a:endParaRPr lang="en-US" dirty="0"/>
          </a:p>
          <a:p>
            <a:pPr>
              <a:defRPr sz="2000" b="1">
                <a:solidFill>
                  <a:srgbClr val="03495C"/>
                </a:solidFill>
                <a:latin typeface="Comic Sans MS"/>
                <a:ea typeface="Comic Sans MS"/>
                <a:cs typeface="Comic Sans MS"/>
                <a:sym typeface="Comic Sans MS"/>
              </a:defRPr>
            </a:pPr>
            <a:endParaRPr dirty="0"/>
          </a:p>
        </p:txBody>
      </p:sp>
      <p:pic>
        <p:nvPicPr>
          <p:cNvPr id="137" name="Picture 2" descr="Picture 2"/>
          <p:cNvPicPr>
            <a:picLocks noChangeAspect="1"/>
          </p:cNvPicPr>
          <p:nvPr/>
        </p:nvPicPr>
        <p:blipFill>
          <a:blip r:embed="rId2"/>
          <a:stretch>
            <a:fillRect/>
          </a:stretch>
        </p:blipFill>
        <p:spPr>
          <a:xfrm>
            <a:off x="4572000" y="2420491"/>
            <a:ext cx="4361547" cy="3328734"/>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10</a:t>
            </a:fld>
            <a:endParaRPr 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3"/>
          <p:cNvSpPr txBox="1">
            <a:spLocks noGrp="1"/>
          </p:cNvSpPr>
          <p:nvPr>
            <p:ph type="title"/>
          </p:nvPr>
        </p:nvSpPr>
        <p:spPr>
          <a:xfrm>
            <a:off x="50799" y="463551"/>
            <a:ext cx="5318375" cy="1162051"/>
          </a:xfrm>
          <a:prstGeom prst="rect">
            <a:avLst/>
          </a:prstGeom>
        </p:spPr>
        <p:txBody>
          <a:bodyPr/>
          <a:lstStyle>
            <a:lvl1pPr>
              <a:defRPr sz="3600" b="1">
                <a:solidFill>
                  <a:srgbClr val="004F6D"/>
                </a:solidFill>
                <a:latin typeface="Liron"/>
                <a:ea typeface="Liron"/>
                <a:cs typeface="Liron"/>
                <a:sym typeface="Liron"/>
              </a:defRPr>
            </a:lvl1pPr>
          </a:lstStyle>
          <a:p>
            <a:r>
              <a:rPr dirty="0"/>
              <a:t>Docker Use Cases</a:t>
            </a:r>
          </a:p>
        </p:txBody>
      </p:sp>
      <p:sp>
        <p:nvSpPr>
          <p:cNvPr id="140" name="Rectangle 2"/>
          <p:cNvSpPr txBox="1">
            <a:spLocks noGrp="1"/>
          </p:cNvSpPr>
          <p:nvPr>
            <p:ph type="body" idx="1"/>
          </p:nvPr>
        </p:nvSpPr>
        <p:spPr>
          <a:xfrm>
            <a:off x="25400" y="1654775"/>
            <a:ext cx="8788598" cy="4572003"/>
          </a:xfrm>
          <a:prstGeom prst="rect">
            <a:avLst/>
          </a:prstGeom>
        </p:spPr>
        <p:txBody>
          <a:bodyPr/>
          <a:lstStyle/>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dirty="0"/>
              <a:t> </a:t>
            </a:r>
            <a:r>
              <a:rPr sz="2800" dirty="0"/>
              <a:t>Development Environment</a:t>
            </a:r>
          </a:p>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sz="2800" dirty="0"/>
              <a:t> Quick evaluation of software</a:t>
            </a:r>
          </a:p>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lang="en-US" sz="2800" dirty="0"/>
              <a:t> Microservices</a:t>
            </a:r>
            <a:endParaRPr sz="2800" dirty="0"/>
          </a:p>
          <a:p>
            <a:pPr marL="274320" indent="-117475">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sz="2800" dirty="0"/>
              <a:t> Unified execution environment </a:t>
            </a:r>
            <a:br>
              <a:rPr lang="en-US" sz="2800" dirty="0"/>
            </a:br>
            <a:br>
              <a:rPr lang="en-US" sz="2800" dirty="0"/>
            </a:br>
            <a:r>
              <a:rPr sz="2800" dirty="0"/>
              <a:t>(dev → test → prod (local, VM, cloud, …)</a:t>
            </a:r>
          </a:p>
        </p:txBody>
      </p:sp>
      <p:sp>
        <p:nvSpPr>
          <p:cNvPr id="2" name="Slide Number Placeholder 1"/>
          <p:cNvSpPr>
            <a:spLocks noGrp="1"/>
          </p:cNvSpPr>
          <p:nvPr>
            <p:ph type="sldNum" sz="quarter" idx="2"/>
          </p:nvPr>
        </p:nvSpPr>
        <p:spPr/>
        <p:txBody>
          <a:bodyPr/>
          <a:lstStyle/>
          <a:p>
            <a:fld id="{86CB4B4D-7CA3-9044-876B-883B54F8677D}" type="slidenum">
              <a:rPr lang="en-US" smtClean="0"/>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4"/>
          <p:cNvSpPr txBox="1">
            <a:spLocks noGrp="1"/>
          </p:cNvSpPr>
          <p:nvPr>
            <p:ph type="title"/>
          </p:nvPr>
        </p:nvSpPr>
        <p:spPr>
          <a:xfrm>
            <a:off x="29519" y="514351"/>
            <a:ext cx="6180515" cy="1162051"/>
          </a:xfrm>
          <a:prstGeom prst="rect">
            <a:avLst/>
          </a:prstGeom>
        </p:spPr>
        <p:txBody>
          <a:bodyPr/>
          <a:lstStyle>
            <a:lvl1pPr>
              <a:defRPr sz="4000" b="1">
                <a:solidFill>
                  <a:srgbClr val="004F6D"/>
                </a:solidFill>
                <a:latin typeface="Liron"/>
                <a:ea typeface="Liron"/>
                <a:cs typeface="Liron"/>
                <a:sym typeface="Liron"/>
              </a:defRPr>
            </a:lvl1pPr>
          </a:lstStyle>
          <a:p>
            <a:r>
              <a:rPr lang="en-US" dirty="0"/>
              <a:t>Micro </a:t>
            </a:r>
            <a:endParaRPr dirty="0"/>
          </a:p>
        </p:txBody>
      </p:sp>
      <p:sp>
        <p:nvSpPr>
          <p:cNvPr id="124" name="Text Placeholder 6"/>
          <p:cNvSpPr txBox="1">
            <a:spLocks noGrp="1"/>
          </p:cNvSpPr>
          <p:nvPr>
            <p:ph type="body" idx="1"/>
          </p:nvPr>
        </p:nvSpPr>
        <p:spPr>
          <a:xfrm>
            <a:off x="29519" y="1701800"/>
            <a:ext cx="7888931" cy="4142674"/>
          </a:xfrm>
          <a:prstGeom prst="rect">
            <a:avLst/>
          </a:prstGeom>
        </p:spPr>
        <p:txBody>
          <a:bodyPr/>
          <a:lstStyle/>
          <a:p>
            <a:pPr indent="147433" defTabSz="859536">
              <a:spcBef>
                <a:spcPts val="400"/>
              </a:spcBef>
              <a:defRPr sz="1800" b="1">
                <a:solidFill>
                  <a:srgbClr val="03495C"/>
                </a:solidFill>
                <a:latin typeface="Comic Sans MS"/>
                <a:ea typeface="Comic Sans MS"/>
                <a:cs typeface="Comic Sans MS"/>
                <a:sym typeface="Comic Sans MS"/>
              </a:defRPr>
            </a:pPr>
            <a:r>
              <a:rPr lang="en-US" dirty="0" err="1"/>
              <a:t>Microservices</a:t>
            </a:r>
            <a:r>
              <a:rPr lang="en-US" dirty="0"/>
              <a:t> vs monolith</a:t>
            </a:r>
          </a:p>
          <a:p>
            <a:pPr marL="285750" indent="-285750" defTabSz="859536">
              <a:spcBef>
                <a:spcPts val="400"/>
              </a:spcBef>
              <a:buFont typeface="Arial" panose="020B0604020202020204" pitchFamily="34" charset="0"/>
              <a:buChar char="•"/>
              <a:defRPr sz="1800" b="1">
                <a:solidFill>
                  <a:srgbClr val="03495C"/>
                </a:solidFill>
                <a:latin typeface="Comic Sans MS"/>
                <a:ea typeface="Comic Sans MS"/>
                <a:cs typeface="Comic Sans MS"/>
                <a:sym typeface="Comic Sans MS"/>
              </a:defRPr>
            </a:pPr>
            <a:r>
              <a:rPr lang="en-US" dirty="0"/>
              <a:t>Environment is packaged with service</a:t>
            </a:r>
          </a:p>
          <a:p>
            <a:pPr marL="285750" indent="-285750" defTabSz="859536">
              <a:spcBef>
                <a:spcPts val="400"/>
              </a:spcBef>
              <a:buFont typeface="Arial" panose="020B0604020202020204" pitchFamily="34" charset="0"/>
              <a:buChar char="•"/>
              <a:defRPr sz="1800" b="1">
                <a:solidFill>
                  <a:srgbClr val="03495C"/>
                </a:solidFill>
                <a:latin typeface="Comic Sans MS"/>
                <a:ea typeface="Comic Sans MS"/>
                <a:cs typeface="Comic Sans MS"/>
                <a:sym typeface="Comic Sans MS"/>
              </a:defRPr>
            </a:pPr>
            <a:r>
              <a:rPr lang="en-US" dirty="0"/>
              <a:t>Separation of dev environments, teams</a:t>
            </a:r>
          </a:p>
          <a:p>
            <a:pPr marL="285750" indent="-285750" defTabSz="859536">
              <a:spcBef>
                <a:spcPts val="400"/>
              </a:spcBef>
              <a:buFont typeface="Arial" panose="020B0604020202020204" pitchFamily="34" charset="0"/>
              <a:buChar char="•"/>
              <a:defRPr sz="1800" b="1">
                <a:solidFill>
                  <a:srgbClr val="03495C"/>
                </a:solidFill>
                <a:latin typeface="Comic Sans MS"/>
                <a:ea typeface="Comic Sans MS"/>
                <a:cs typeface="Comic Sans MS"/>
                <a:sym typeface="Comic Sans MS"/>
              </a:defRPr>
            </a:pPr>
            <a:r>
              <a:rPr lang="en-US" dirty="0"/>
              <a:t>Same across multiple deployments</a:t>
            </a:r>
          </a:p>
          <a:p>
            <a:pPr marL="285750" indent="-285750" defTabSz="859536">
              <a:spcBef>
                <a:spcPts val="400"/>
              </a:spcBef>
              <a:buFont typeface="Arial" panose="020B0604020202020204" pitchFamily="34" charset="0"/>
              <a:buChar char="•"/>
              <a:defRPr sz="1800" b="1">
                <a:solidFill>
                  <a:srgbClr val="03495C"/>
                </a:solidFill>
                <a:latin typeface="Comic Sans MS"/>
                <a:ea typeface="Comic Sans MS"/>
                <a:cs typeface="Comic Sans MS"/>
                <a:sym typeface="Comic Sans MS"/>
              </a:defRPr>
            </a:pPr>
            <a:r>
              <a:rPr lang="en-US" dirty="0"/>
              <a:t>Speed (size, layers)</a:t>
            </a:r>
          </a:p>
        </p:txBody>
      </p:sp>
      <p:pic>
        <p:nvPicPr>
          <p:cNvPr id="5" name="Picture 4"/>
          <p:cNvPicPr>
            <a:picLocks noChangeAspect="1"/>
          </p:cNvPicPr>
          <p:nvPr/>
        </p:nvPicPr>
        <p:blipFill>
          <a:blip r:embed="rId2"/>
          <a:stretch>
            <a:fillRect/>
          </a:stretch>
        </p:blipFill>
        <p:spPr>
          <a:xfrm>
            <a:off x="4972050" y="2177349"/>
            <a:ext cx="4171950" cy="3667125"/>
          </a:xfrm>
          <a:prstGeom prst="rect">
            <a:avLst/>
          </a:prstGeom>
        </p:spPr>
      </p:pic>
      <p:sp>
        <p:nvSpPr>
          <p:cNvPr id="2" name="Slide Number Placeholder 1"/>
          <p:cNvSpPr>
            <a:spLocks noGrp="1"/>
          </p:cNvSpPr>
          <p:nvPr>
            <p:ph type="sldNum" sz="quarter" idx="2"/>
          </p:nvPr>
        </p:nvSpPr>
        <p:spPr/>
        <p:txBody>
          <a:bodyPr/>
          <a:lstStyle/>
          <a:p>
            <a:fld id="{86CB4B4D-7CA3-9044-876B-883B54F8677D}" type="slidenum">
              <a:rPr lang="en-US" smtClean="0"/>
              <a:t>12</a:t>
            </a:fld>
            <a:endParaRPr lang="en-US"/>
          </a:p>
        </p:txBody>
      </p:sp>
    </p:spTree>
    <p:extLst>
      <p:ext uri="{BB962C8B-B14F-4D97-AF65-F5344CB8AC3E}">
        <p14:creationId xmlns:p14="http://schemas.microsoft.com/office/powerpoint/2010/main" val="24550218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5AB22C9-634E-406D-AD63-EEB55AFB9E51}"/>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7" name="Picture 6">
            <a:extLst>
              <a:ext uri="{FF2B5EF4-FFF2-40B4-BE49-F238E27FC236}">
                <a16:creationId xmlns:a16="http://schemas.microsoft.com/office/drawing/2014/main" id="{51F5624E-1D77-464A-9338-494AF5C43F00}"/>
              </a:ext>
            </a:extLst>
          </p:cNvPr>
          <p:cNvPicPr>
            <a:picLocks noChangeAspect="1"/>
          </p:cNvPicPr>
          <p:nvPr/>
        </p:nvPicPr>
        <p:blipFill>
          <a:blip r:embed="rId3"/>
          <a:stretch>
            <a:fillRect/>
          </a:stretch>
        </p:blipFill>
        <p:spPr>
          <a:xfrm>
            <a:off x="221169" y="1523955"/>
            <a:ext cx="2832978" cy="2142271"/>
          </a:xfrm>
          <a:prstGeom prst="rect">
            <a:avLst/>
          </a:prstGeom>
        </p:spPr>
      </p:pic>
      <p:sp>
        <p:nvSpPr>
          <p:cNvPr id="8" name="Title 4">
            <a:extLst>
              <a:ext uri="{FF2B5EF4-FFF2-40B4-BE49-F238E27FC236}">
                <a16:creationId xmlns:a16="http://schemas.microsoft.com/office/drawing/2014/main" id="{8AA950A4-314D-45B7-913E-AD7F0C07BAD4}"/>
              </a:ext>
            </a:extLst>
          </p:cNvPr>
          <p:cNvSpPr txBox="1">
            <a:spLocks noGrp="1"/>
          </p:cNvSpPr>
          <p:nvPr>
            <p:ph type="title"/>
          </p:nvPr>
        </p:nvSpPr>
        <p:spPr>
          <a:xfrm>
            <a:off x="29519" y="329614"/>
            <a:ext cx="6180515" cy="1162051"/>
          </a:xfrm>
          <a:prstGeom prst="rect">
            <a:avLst/>
          </a:prstGeom>
        </p:spPr>
        <p:txBody>
          <a:bodyPr/>
          <a:lstStyle>
            <a:lvl1pPr>
              <a:defRPr sz="4000" b="1">
                <a:solidFill>
                  <a:srgbClr val="004F6D"/>
                </a:solidFill>
                <a:latin typeface="Liron"/>
                <a:ea typeface="Liron"/>
                <a:cs typeface="Liron"/>
                <a:sym typeface="Liron"/>
              </a:defRPr>
            </a:lvl1pPr>
          </a:lstStyle>
          <a:p>
            <a:r>
              <a:rPr lang="en-US" dirty="0"/>
              <a:t>Micro </a:t>
            </a:r>
            <a:endParaRPr dirty="0"/>
          </a:p>
        </p:txBody>
      </p:sp>
      <p:pic>
        <p:nvPicPr>
          <p:cNvPr id="10" name="Picture 9">
            <a:extLst>
              <a:ext uri="{FF2B5EF4-FFF2-40B4-BE49-F238E27FC236}">
                <a16:creationId xmlns:a16="http://schemas.microsoft.com/office/drawing/2014/main" id="{9DCF7E8A-DCF2-4796-82CA-8768D81208C4}"/>
              </a:ext>
            </a:extLst>
          </p:cNvPr>
          <p:cNvPicPr>
            <a:picLocks noChangeAspect="1"/>
          </p:cNvPicPr>
          <p:nvPr/>
        </p:nvPicPr>
        <p:blipFill>
          <a:blip r:embed="rId4"/>
          <a:stretch>
            <a:fillRect/>
          </a:stretch>
        </p:blipFill>
        <p:spPr>
          <a:xfrm>
            <a:off x="7146806" y="866775"/>
            <a:ext cx="1776025" cy="3023738"/>
          </a:xfrm>
          <a:prstGeom prst="rect">
            <a:avLst/>
          </a:prstGeom>
        </p:spPr>
      </p:pic>
      <p:cxnSp>
        <p:nvCxnSpPr>
          <p:cNvPr id="9" name="Straight Arrow Connector 8">
            <a:extLst>
              <a:ext uri="{FF2B5EF4-FFF2-40B4-BE49-F238E27FC236}">
                <a16:creationId xmlns:a16="http://schemas.microsoft.com/office/drawing/2014/main" id="{9F077F51-2505-4063-851E-FE843C51DF93}"/>
              </a:ext>
            </a:extLst>
          </p:cNvPr>
          <p:cNvCxnSpPr/>
          <p:nvPr/>
        </p:nvCxnSpPr>
        <p:spPr>
          <a:xfrm>
            <a:off x="3441940" y="2277373"/>
            <a:ext cx="3459192"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nvGrpSpPr>
          <p:cNvPr id="4" name="Group 3">
            <a:extLst>
              <a:ext uri="{FF2B5EF4-FFF2-40B4-BE49-F238E27FC236}">
                <a16:creationId xmlns:a16="http://schemas.microsoft.com/office/drawing/2014/main" id="{FC7DF6A2-047B-4748-8946-3BB309581802}"/>
              </a:ext>
            </a:extLst>
          </p:cNvPr>
          <p:cNvGrpSpPr/>
          <p:nvPr/>
        </p:nvGrpSpPr>
        <p:grpSpPr>
          <a:xfrm>
            <a:off x="3299821" y="1280751"/>
            <a:ext cx="3670587" cy="2710577"/>
            <a:chOff x="3273138" y="1462833"/>
            <a:chExt cx="3670587" cy="2710577"/>
          </a:xfrm>
        </p:grpSpPr>
        <p:pic>
          <p:nvPicPr>
            <p:cNvPr id="1026" name="Picture 2" descr="Amazon.com: Foamily 12&quot; x 20&quot; Premium Hypoallergenic Lumbar Stuffer Pillow  Insert Sham Square Form Polyester, Standard/White: Home &amp; Kitchen">
              <a:extLst>
                <a:ext uri="{FF2B5EF4-FFF2-40B4-BE49-F238E27FC236}">
                  <a16:creationId xmlns:a16="http://schemas.microsoft.com/office/drawing/2014/main" id="{CFFD0AE4-33B6-49B6-853E-6BB0638B8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759636" y="1867862"/>
              <a:ext cx="2710577" cy="190052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3D68DE7A-9248-41AE-A12C-B9CB82647C08}"/>
                </a:ext>
              </a:extLst>
            </p:cNvPr>
            <p:cNvSpPr txBox="1"/>
            <p:nvPr/>
          </p:nvSpPr>
          <p:spPr>
            <a:xfrm>
              <a:off x="6026989" y="2267060"/>
              <a:ext cx="916736" cy="42764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36" name="TextBox 35">
              <a:extLst>
                <a:ext uri="{FF2B5EF4-FFF2-40B4-BE49-F238E27FC236}">
                  <a16:creationId xmlns:a16="http://schemas.microsoft.com/office/drawing/2014/main" id="{D68CEB29-DA1F-42B7-A28F-D45CB6782F34}"/>
                </a:ext>
              </a:extLst>
            </p:cNvPr>
            <p:cNvSpPr txBox="1"/>
            <p:nvPr/>
          </p:nvSpPr>
          <p:spPr>
            <a:xfrm>
              <a:off x="3273138" y="2267060"/>
              <a:ext cx="916736" cy="427645"/>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cxnSp>
          <p:nvCxnSpPr>
            <p:cNvPr id="3" name="Straight Arrow Connector 2">
              <a:extLst>
                <a:ext uri="{FF2B5EF4-FFF2-40B4-BE49-F238E27FC236}">
                  <a16:creationId xmlns:a16="http://schemas.microsoft.com/office/drawing/2014/main" id="{CA4D443D-5333-4BDC-BC38-30A2F76CD90F}"/>
                </a:ext>
              </a:extLst>
            </p:cNvPr>
            <p:cNvCxnSpPr/>
            <p:nvPr/>
          </p:nvCxnSpPr>
          <p:spPr>
            <a:xfrm>
              <a:off x="3273138" y="2872596"/>
              <a:ext cx="781277"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37" name="Straight Arrow Connector 36">
              <a:extLst>
                <a:ext uri="{FF2B5EF4-FFF2-40B4-BE49-F238E27FC236}">
                  <a16:creationId xmlns:a16="http://schemas.microsoft.com/office/drawing/2014/main" id="{CCA9D1BB-C030-4039-B0F4-6879612C4906}"/>
                </a:ext>
              </a:extLst>
            </p:cNvPr>
            <p:cNvCxnSpPr/>
            <p:nvPr/>
          </p:nvCxnSpPr>
          <p:spPr>
            <a:xfrm>
              <a:off x="6162448" y="2872596"/>
              <a:ext cx="781277"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grpSp>
        <p:nvGrpSpPr>
          <p:cNvPr id="27" name="Group 26">
            <a:extLst>
              <a:ext uri="{FF2B5EF4-FFF2-40B4-BE49-F238E27FC236}">
                <a16:creationId xmlns:a16="http://schemas.microsoft.com/office/drawing/2014/main" id="{2FCFB69D-F410-4AE1-A541-7E4C3083AF53}"/>
              </a:ext>
            </a:extLst>
          </p:cNvPr>
          <p:cNvGrpSpPr/>
          <p:nvPr/>
        </p:nvGrpSpPr>
        <p:grpSpPr>
          <a:xfrm>
            <a:off x="345057" y="3962686"/>
            <a:ext cx="8453886" cy="2042034"/>
            <a:chOff x="345057" y="3962686"/>
            <a:chExt cx="8453886" cy="2042034"/>
          </a:xfrm>
        </p:grpSpPr>
        <p:grpSp>
          <p:nvGrpSpPr>
            <p:cNvPr id="53" name="Group 52">
              <a:extLst>
                <a:ext uri="{FF2B5EF4-FFF2-40B4-BE49-F238E27FC236}">
                  <a16:creationId xmlns:a16="http://schemas.microsoft.com/office/drawing/2014/main" id="{CD298F18-5CFC-41A1-96AF-0B6FB248CFED}"/>
                </a:ext>
              </a:extLst>
            </p:cNvPr>
            <p:cNvGrpSpPr/>
            <p:nvPr/>
          </p:nvGrpSpPr>
          <p:grpSpPr>
            <a:xfrm>
              <a:off x="345057" y="3962686"/>
              <a:ext cx="8453886" cy="2042034"/>
              <a:chOff x="345057" y="3962686"/>
              <a:chExt cx="8453886" cy="2042034"/>
            </a:xfrm>
          </p:grpSpPr>
          <p:sp>
            <p:nvSpPr>
              <p:cNvPr id="12" name="TextBox 11">
                <a:extLst>
                  <a:ext uri="{FF2B5EF4-FFF2-40B4-BE49-F238E27FC236}">
                    <a16:creationId xmlns:a16="http://schemas.microsoft.com/office/drawing/2014/main" id="{BEC25B96-5579-4D30-8BB5-E0EC0D742D6B}"/>
                  </a:ext>
                </a:extLst>
              </p:cNvPr>
              <p:cNvSpPr txBox="1"/>
              <p:nvPr/>
            </p:nvSpPr>
            <p:spPr>
              <a:xfrm>
                <a:off x="7457357" y="4417775"/>
                <a:ext cx="1341586" cy="1426288"/>
              </a:xfrm>
              <a:prstGeom prst="rect">
                <a:avLst/>
              </a:prstGeom>
              <a:noFill/>
              <a:ln w="12700" cap="rnd">
                <a:solidFill>
                  <a:schemeClr val="accent1"/>
                </a:solidFill>
                <a:round/>
              </a:ln>
              <a:effectLst/>
              <a:sp3d/>
            </p:spPr>
            <p:style>
              <a:lnRef idx="0">
                <a:scrgbClr r="0" g="0" b="0"/>
              </a:lnRef>
              <a:fillRef idx="0">
                <a:scrgbClr r="0" g="0" b="0"/>
              </a:fillRef>
              <a:effectRef idx="0">
                <a:scrgbClr r="0" g="0" b="0"/>
              </a:effectRef>
              <a:fontRef idx="none"/>
            </p:style>
            <p:txBody>
              <a:bodyPr wrap="square">
                <a:spAutoFit/>
              </a:bodyPr>
              <a:lstStyle/>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dirty="0"/>
                  <a:t>User </a:t>
                </a:r>
              </a:p>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dirty="0"/>
                  <a:t>auth</a:t>
                </a:r>
              </a:p>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dirty="0"/>
                  <a:t>service</a:t>
                </a:r>
              </a:p>
            </p:txBody>
          </p:sp>
          <p:sp>
            <p:nvSpPr>
              <p:cNvPr id="13" name="TextBox 12">
                <a:extLst>
                  <a:ext uri="{FF2B5EF4-FFF2-40B4-BE49-F238E27FC236}">
                    <a16:creationId xmlns:a16="http://schemas.microsoft.com/office/drawing/2014/main" id="{947BFAAE-8B8B-46C3-94D1-52BC3F3D0978}"/>
                  </a:ext>
                </a:extLst>
              </p:cNvPr>
              <p:cNvSpPr txBox="1"/>
              <p:nvPr/>
            </p:nvSpPr>
            <p:spPr>
              <a:xfrm>
                <a:off x="345057" y="3962686"/>
                <a:ext cx="1561381" cy="615746"/>
              </a:xfrm>
              <a:prstGeom prst="rect">
                <a:avLst/>
              </a:prstGeom>
              <a:noFill/>
              <a:ln w="12700" cap="rnd">
                <a:solidFill>
                  <a:schemeClr val="accent1"/>
                </a:solidFill>
                <a:round/>
              </a:ln>
              <a:effectLst/>
              <a:sp3d/>
            </p:spPr>
            <p:style>
              <a:lnRef idx="0">
                <a:scrgbClr r="0" g="0" b="0"/>
              </a:lnRef>
              <a:fillRef idx="0">
                <a:scrgbClr r="0" g="0" b="0"/>
              </a:fillRef>
              <a:effectRef idx="0">
                <a:scrgbClr r="0" g="0" b="0"/>
              </a:effectRef>
              <a:fontRef idx="none"/>
            </p:style>
            <p:txBody>
              <a:bodyPr wrap="square">
                <a:spAutoFit/>
              </a:bodyPr>
              <a:lstStyle/>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sz="1200" dirty="0"/>
                  <a:t>Finance DB (</a:t>
                </a:r>
                <a:r>
                  <a:rPr lang="en-US" sz="1200" dirty="0">
                    <a:solidFill>
                      <a:schemeClr val="accent5"/>
                    </a:solidFill>
                  </a:rPr>
                  <a:t>MySQL</a:t>
                </a:r>
                <a:r>
                  <a:rPr lang="en-US" sz="1200" dirty="0"/>
                  <a:t>)</a:t>
                </a:r>
              </a:p>
            </p:txBody>
          </p:sp>
          <p:sp>
            <p:nvSpPr>
              <p:cNvPr id="14" name="TextBox 13">
                <a:extLst>
                  <a:ext uri="{FF2B5EF4-FFF2-40B4-BE49-F238E27FC236}">
                    <a16:creationId xmlns:a16="http://schemas.microsoft.com/office/drawing/2014/main" id="{A625ED1C-472A-4278-9337-AC986DA1339D}"/>
                  </a:ext>
                </a:extLst>
              </p:cNvPr>
              <p:cNvSpPr txBox="1"/>
              <p:nvPr/>
            </p:nvSpPr>
            <p:spPr>
              <a:xfrm>
                <a:off x="345057" y="4675830"/>
                <a:ext cx="1561381" cy="615746"/>
              </a:xfrm>
              <a:prstGeom prst="rect">
                <a:avLst/>
              </a:prstGeom>
              <a:noFill/>
              <a:ln w="12700" cap="rnd">
                <a:solidFill>
                  <a:schemeClr val="accent1"/>
                </a:solidFill>
                <a:round/>
              </a:ln>
              <a:effectLst/>
              <a:sp3d/>
            </p:spPr>
            <p:style>
              <a:lnRef idx="0">
                <a:scrgbClr r="0" g="0" b="0"/>
              </a:lnRef>
              <a:fillRef idx="0">
                <a:scrgbClr r="0" g="0" b="0"/>
              </a:fillRef>
              <a:effectRef idx="0">
                <a:scrgbClr r="0" g="0" b="0"/>
              </a:effectRef>
              <a:fontRef idx="none"/>
            </p:style>
            <p:txBody>
              <a:bodyPr wrap="square">
                <a:spAutoFit/>
              </a:bodyPr>
              <a:lstStyle/>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sz="1200" dirty="0"/>
                  <a:t>Finance DB (</a:t>
                </a:r>
                <a:r>
                  <a:rPr lang="en-US" sz="1200" dirty="0">
                    <a:solidFill>
                      <a:schemeClr val="accent3"/>
                    </a:solidFill>
                  </a:rPr>
                  <a:t>MSSQL</a:t>
                </a:r>
                <a:r>
                  <a:rPr lang="en-US" sz="1200" dirty="0"/>
                  <a:t>)</a:t>
                </a:r>
              </a:p>
            </p:txBody>
          </p:sp>
          <p:sp>
            <p:nvSpPr>
              <p:cNvPr id="15" name="TextBox 14">
                <a:extLst>
                  <a:ext uri="{FF2B5EF4-FFF2-40B4-BE49-F238E27FC236}">
                    <a16:creationId xmlns:a16="http://schemas.microsoft.com/office/drawing/2014/main" id="{94EA7D96-9798-4F2D-A3D8-2825442ACB8C}"/>
                  </a:ext>
                </a:extLst>
              </p:cNvPr>
              <p:cNvSpPr txBox="1"/>
              <p:nvPr/>
            </p:nvSpPr>
            <p:spPr>
              <a:xfrm>
                <a:off x="345057" y="5388974"/>
                <a:ext cx="1561381" cy="615746"/>
              </a:xfrm>
              <a:prstGeom prst="rect">
                <a:avLst/>
              </a:prstGeom>
              <a:noFill/>
              <a:ln w="12700" cap="rnd">
                <a:solidFill>
                  <a:schemeClr val="accent1"/>
                </a:solidFill>
                <a:round/>
              </a:ln>
              <a:effectLst/>
              <a:sp3d/>
            </p:spPr>
            <p:style>
              <a:lnRef idx="0">
                <a:scrgbClr r="0" g="0" b="0"/>
              </a:lnRef>
              <a:fillRef idx="0">
                <a:scrgbClr r="0" g="0" b="0"/>
              </a:fillRef>
              <a:effectRef idx="0">
                <a:scrgbClr r="0" g="0" b="0"/>
              </a:effectRef>
              <a:fontRef idx="none"/>
            </p:style>
            <p:txBody>
              <a:bodyPr wrap="square">
                <a:spAutoFit/>
              </a:bodyPr>
              <a:lstStyle/>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sz="1200" dirty="0"/>
                  <a:t>Finance DB (</a:t>
                </a:r>
                <a:r>
                  <a:rPr lang="en-US" sz="1200" dirty="0">
                    <a:solidFill>
                      <a:srgbClr val="7030A0"/>
                    </a:solidFill>
                  </a:rPr>
                  <a:t>Postgres</a:t>
                </a:r>
                <a:r>
                  <a:rPr lang="en-US" sz="1200" dirty="0"/>
                  <a:t>)</a:t>
                </a:r>
              </a:p>
            </p:txBody>
          </p:sp>
        </p:grpSp>
        <p:cxnSp>
          <p:nvCxnSpPr>
            <p:cNvPr id="47" name="Straight Arrow Connector 46">
              <a:extLst>
                <a:ext uri="{FF2B5EF4-FFF2-40B4-BE49-F238E27FC236}">
                  <a16:creationId xmlns:a16="http://schemas.microsoft.com/office/drawing/2014/main" id="{9474732D-278F-466F-A9F6-A49A25EFF792}"/>
                </a:ext>
              </a:extLst>
            </p:cNvPr>
            <p:cNvCxnSpPr>
              <a:cxnSpLocks/>
            </p:cNvCxnSpPr>
            <p:nvPr/>
          </p:nvCxnSpPr>
          <p:spPr>
            <a:xfrm>
              <a:off x="2262742" y="4494114"/>
              <a:ext cx="4965132" cy="14884"/>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9" name="Straight Arrow Connector 48">
              <a:extLst>
                <a:ext uri="{FF2B5EF4-FFF2-40B4-BE49-F238E27FC236}">
                  <a16:creationId xmlns:a16="http://schemas.microsoft.com/office/drawing/2014/main" id="{F068AAC1-0BBD-4EED-A302-2F9697A54661}"/>
                </a:ext>
              </a:extLst>
            </p:cNvPr>
            <p:cNvCxnSpPr>
              <a:cxnSpLocks/>
            </p:cNvCxnSpPr>
            <p:nvPr/>
          </p:nvCxnSpPr>
          <p:spPr>
            <a:xfrm>
              <a:off x="2262742" y="5060055"/>
              <a:ext cx="4965132" cy="14884"/>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54" name="Straight Arrow Connector 53">
              <a:extLst>
                <a:ext uri="{FF2B5EF4-FFF2-40B4-BE49-F238E27FC236}">
                  <a16:creationId xmlns:a16="http://schemas.microsoft.com/office/drawing/2014/main" id="{D6795437-9EA2-4012-B17F-EB1B3416E2FD}"/>
                </a:ext>
              </a:extLst>
            </p:cNvPr>
            <p:cNvCxnSpPr>
              <a:cxnSpLocks/>
            </p:cNvCxnSpPr>
            <p:nvPr/>
          </p:nvCxnSpPr>
          <p:spPr>
            <a:xfrm>
              <a:off x="2257102" y="5681963"/>
              <a:ext cx="4965132" cy="14884"/>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grpSp>
        <p:nvGrpSpPr>
          <p:cNvPr id="24" name="Group 23">
            <a:extLst>
              <a:ext uri="{FF2B5EF4-FFF2-40B4-BE49-F238E27FC236}">
                <a16:creationId xmlns:a16="http://schemas.microsoft.com/office/drawing/2014/main" id="{F3DF02AC-4C9A-4A3B-B4F8-7A834F759B54}"/>
              </a:ext>
            </a:extLst>
          </p:cNvPr>
          <p:cNvGrpSpPr/>
          <p:nvPr/>
        </p:nvGrpSpPr>
        <p:grpSpPr>
          <a:xfrm>
            <a:off x="2125648" y="3962686"/>
            <a:ext cx="5257980" cy="2142202"/>
            <a:chOff x="2102420" y="4058746"/>
            <a:chExt cx="5257980" cy="2142202"/>
          </a:xfrm>
        </p:grpSpPr>
        <p:grpSp>
          <p:nvGrpSpPr>
            <p:cNvPr id="55" name="Group 54">
              <a:extLst>
                <a:ext uri="{FF2B5EF4-FFF2-40B4-BE49-F238E27FC236}">
                  <a16:creationId xmlns:a16="http://schemas.microsoft.com/office/drawing/2014/main" id="{99FD3B1F-1E06-42AA-9ADC-72F5DBEBA787}"/>
                </a:ext>
              </a:extLst>
            </p:cNvPr>
            <p:cNvGrpSpPr/>
            <p:nvPr/>
          </p:nvGrpSpPr>
          <p:grpSpPr>
            <a:xfrm>
              <a:off x="2102420" y="4058746"/>
              <a:ext cx="5257980" cy="2142202"/>
              <a:chOff x="2102420" y="4058746"/>
              <a:chExt cx="5257980" cy="2142202"/>
            </a:xfrm>
          </p:grpSpPr>
          <p:sp>
            <p:nvSpPr>
              <p:cNvPr id="50" name="TextBox 49">
                <a:extLst>
                  <a:ext uri="{FF2B5EF4-FFF2-40B4-BE49-F238E27FC236}">
                    <a16:creationId xmlns:a16="http://schemas.microsoft.com/office/drawing/2014/main" id="{641E0776-BF17-40F3-BACF-BD775916B803}"/>
                  </a:ext>
                </a:extLst>
              </p:cNvPr>
              <p:cNvSpPr txBox="1"/>
              <p:nvPr/>
            </p:nvSpPr>
            <p:spPr>
              <a:xfrm>
                <a:off x="2102420" y="4058746"/>
                <a:ext cx="5257980" cy="214220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
            <p:nvSpPr>
              <p:cNvPr id="44" name="TextBox 43">
                <a:extLst>
                  <a:ext uri="{FF2B5EF4-FFF2-40B4-BE49-F238E27FC236}">
                    <a16:creationId xmlns:a16="http://schemas.microsoft.com/office/drawing/2014/main" id="{B929C8DF-BE10-41AD-AA3F-B6D71CA04E76}"/>
                  </a:ext>
                </a:extLst>
              </p:cNvPr>
              <p:cNvSpPr txBox="1"/>
              <p:nvPr/>
            </p:nvSpPr>
            <p:spPr>
              <a:xfrm>
                <a:off x="4322014" y="4399262"/>
                <a:ext cx="1715341" cy="1426288"/>
              </a:xfrm>
              <a:prstGeom prst="rect">
                <a:avLst/>
              </a:prstGeom>
              <a:noFill/>
              <a:ln w="12700" cap="rnd">
                <a:solidFill>
                  <a:schemeClr val="accent1"/>
                </a:solidFill>
                <a:round/>
              </a:ln>
              <a:effectLst/>
              <a:sp3d/>
            </p:spPr>
            <p:style>
              <a:lnRef idx="0">
                <a:scrgbClr r="0" g="0" b="0"/>
              </a:lnRef>
              <a:fillRef idx="0">
                <a:scrgbClr r="0" g="0" b="0"/>
              </a:fillRef>
              <a:effectRef idx="0">
                <a:scrgbClr r="0" g="0" b="0"/>
              </a:effectRef>
              <a:fontRef idx="none"/>
            </p:style>
            <p:txBody>
              <a:bodyPr wrap="square">
                <a:spAutoFit/>
              </a:bodyPr>
              <a:lstStyle/>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dirty="0"/>
                  <a:t>Finance DBs API service</a:t>
                </a:r>
              </a:p>
            </p:txBody>
          </p:sp>
        </p:grpSp>
        <p:cxnSp>
          <p:nvCxnSpPr>
            <p:cNvPr id="38" name="Straight Arrow Connector 37">
              <a:extLst>
                <a:ext uri="{FF2B5EF4-FFF2-40B4-BE49-F238E27FC236}">
                  <a16:creationId xmlns:a16="http://schemas.microsoft.com/office/drawing/2014/main" id="{EC112AEF-89B1-4AE8-A1C2-49D7E9601485}"/>
                </a:ext>
              </a:extLst>
            </p:cNvPr>
            <p:cNvCxnSpPr>
              <a:cxnSpLocks/>
            </p:cNvCxnSpPr>
            <p:nvPr/>
          </p:nvCxnSpPr>
          <p:spPr>
            <a:xfrm>
              <a:off x="6189130" y="5081888"/>
              <a:ext cx="1065685" cy="0"/>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0" name="Straight Arrow Connector 39">
              <a:extLst>
                <a:ext uri="{FF2B5EF4-FFF2-40B4-BE49-F238E27FC236}">
                  <a16:creationId xmlns:a16="http://schemas.microsoft.com/office/drawing/2014/main" id="{A1DAC633-538D-49E5-8B21-2E8868639C1A}"/>
                </a:ext>
              </a:extLst>
            </p:cNvPr>
            <p:cNvCxnSpPr>
              <a:cxnSpLocks/>
            </p:cNvCxnSpPr>
            <p:nvPr/>
          </p:nvCxnSpPr>
          <p:spPr>
            <a:xfrm>
              <a:off x="2242868" y="5046453"/>
              <a:ext cx="1948479" cy="14884"/>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1" name="Straight Arrow Connector 40">
              <a:extLst>
                <a:ext uri="{FF2B5EF4-FFF2-40B4-BE49-F238E27FC236}">
                  <a16:creationId xmlns:a16="http://schemas.microsoft.com/office/drawing/2014/main" id="{5CD418B1-566F-4F98-82AA-B12DEBD6D7EE}"/>
                </a:ext>
              </a:extLst>
            </p:cNvPr>
            <p:cNvCxnSpPr>
              <a:cxnSpLocks/>
            </p:cNvCxnSpPr>
            <p:nvPr/>
          </p:nvCxnSpPr>
          <p:spPr>
            <a:xfrm flipV="1">
              <a:off x="2181225" y="5291576"/>
              <a:ext cx="2010121" cy="341473"/>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3" name="Straight Arrow Connector 42">
              <a:extLst>
                <a:ext uri="{FF2B5EF4-FFF2-40B4-BE49-F238E27FC236}">
                  <a16:creationId xmlns:a16="http://schemas.microsoft.com/office/drawing/2014/main" id="{DB144AE8-B94D-4A8F-A07D-D93DA750EB44}"/>
                </a:ext>
              </a:extLst>
            </p:cNvPr>
            <p:cNvCxnSpPr>
              <a:cxnSpLocks/>
            </p:cNvCxnSpPr>
            <p:nvPr/>
          </p:nvCxnSpPr>
          <p:spPr>
            <a:xfrm>
              <a:off x="2181225" y="4399262"/>
              <a:ext cx="2010122" cy="457916"/>
            </a:xfrm>
            <a:prstGeom prst="straightConnector1">
              <a:avLst/>
            </a:prstGeom>
            <a:noFill/>
            <a:ln w="25400" cap="flat">
              <a:solidFill>
                <a:schemeClr val="accent1"/>
              </a:solidFill>
              <a:prstDash val="solid"/>
              <a:round/>
              <a:headEnd type="triangle"/>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1982653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0" y="361951"/>
            <a:ext cx="2743200" cy="1162051"/>
          </a:xfrm>
          <a:prstGeom prst="rect">
            <a:avLst/>
          </a:prstGeom>
        </p:spPr>
        <p:txBody>
          <a:bodyPr/>
          <a:lstStyle>
            <a:lvl1pPr defTabSz="813816">
              <a:defRPr sz="3500" b="1">
                <a:solidFill>
                  <a:srgbClr val="004F6D"/>
                </a:solidFill>
                <a:latin typeface="Liron"/>
                <a:ea typeface="Liron"/>
                <a:cs typeface="Liron"/>
                <a:sym typeface="Liron"/>
              </a:defRPr>
            </a:lvl1pPr>
          </a:lstStyle>
          <a:p>
            <a:r>
              <a:rPr dirty="0"/>
              <a:t>Docker Hub</a:t>
            </a:r>
          </a:p>
        </p:txBody>
      </p:sp>
      <p:sp>
        <p:nvSpPr>
          <p:cNvPr id="228" name="Shape 180"/>
          <p:cNvSpPr txBox="1">
            <a:spLocks noGrp="1"/>
          </p:cNvSpPr>
          <p:nvPr>
            <p:ph type="body" idx="1"/>
          </p:nvPr>
        </p:nvSpPr>
        <p:spPr>
          <a:xfrm>
            <a:off x="-25401" y="1377617"/>
            <a:ext cx="8352534" cy="4572003"/>
          </a:xfrm>
          <a:prstGeom prst="rect">
            <a:avLst/>
          </a:prstGeom>
        </p:spPr>
        <p:txBody>
          <a:bodyPr/>
          <a:lstStyle>
            <a:lvl1pPr>
              <a:defRPr sz="2000" b="1">
                <a:solidFill>
                  <a:srgbClr val="03495C"/>
                </a:solidFill>
                <a:latin typeface="Comic Sans MS"/>
                <a:ea typeface="Comic Sans MS"/>
                <a:cs typeface="Comic Sans MS"/>
                <a:sym typeface="Comic Sans MS"/>
              </a:defRPr>
            </a:lvl1pPr>
            <a:lvl2pPr indent="640080">
              <a:spcBef>
                <a:spcPts val="400"/>
              </a:spcBef>
              <a:defRPr sz="2000" u="sng">
                <a:solidFill>
                  <a:srgbClr val="0000FF"/>
                </a:solidFill>
                <a:uFill>
                  <a:solidFill>
                    <a:srgbClr val="0000FF"/>
                  </a:solidFill>
                </a:uFill>
                <a:latin typeface="Comic Sans MS"/>
                <a:ea typeface="Comic Sans MS"/>
                <a:cs typeface="Comic Sans MS"/>
                <a:sym typeface="Comic Sans MS"/>
                <a:hlinkClick r:id="rId3"/>
              </a:defRPr>
            </a:lvl2pPr>
          </a:lstStyle>
          <a:p>
            <a:r>
              <a:rPr dirty="0"/>
              <a:t>Public repository of </a:t>
            </a:r>
            <a:r>
              <a:rPr lang="en-US" dirty="0"/>
              <a:t>many, many </a:t>
            </a:r>
            <a:r>
              <a:rPr dirty="0"/>
              <a:t>Docker images:</a:t>
            </a:r>
          </a:p>
          <a:p>
            <a:pPr lvl="1">
              <a:defRPr u="none">
                <a:solidFill>
                  <a:srgbClr val="183CE2"/>
                </a:solidFill>
                <a:uFill>
                  <a:solidFill>
                    <a:srgbClr val="E2D700"/>
                  </a:solidFill>
                </a:uFill>
              </a:defRPr>
            </a:pPr>
            <a:r>
              <a:rPr u="sng" dirty="0">
                <a:solidFill>
                  <a:srgbClr val="0000FF"/>
                </a:solidFill>
                <a:uFill>
                  <a:solidFill>
                    <a:srgbClr val="0000FF"/>
                  </a:solidFill>
                </a:uFill>
                <a:hlinkClick r:id="rId3"/>
              </a:rPr>
              <a:t>https://hub.docker.com/</a:t>
            </a:r>
            <a:endParaRPr lang="en-US" u="sng" dirty="0">
              <a:solidFill>
                <a:srgbClr val="0000FF"/>
              </a:solidFill>
              <a:uFill>
                <a:solidFill>
                  <a:srgbClr val="0000FF"/>
                </a:solidFill>
              </a:uFill>
              <a:hlinkClick r:id="rId3"/>
            </a:endParaRPr>
          </a:p>
          <a:p>
            <a:pPr lvl="1">
              <a:defRPr u="none">
                <a:solidFill>
                  <a:srgbClr val="183CE2"/>
                </a:solidFill>
                <a:uFill>
                  <a:solidFill>
                    <a:srgbClr val="E2D700"/>
                  </a:solidFill>
                </a:uFill>
              </a:defRPr>
            </a:pPr>
            <a:endParaRPr lang="en-US" dirty="0"/>
          </a:p>
        </p:txBody>
      </p:sp>
      <p:pic>
        <p:nvPicPr>
          <p:cNvPr id="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9268" y="2407486"/>
            <a:ext cx="6076950" cy="34194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2"/>
          </p:nvPr>
        </p:nvSpPr>
        <p:spPr/>
        <p:txBody>
          <a:bodyPr/>
          <a:lstStyle/>
          <a:p>
            <a:fld id="{86CB4B4D-7CA3-9044-876B-883B54F8677D}" type="slidenum">
              <a:rPr lang="en-US" smtClean="0"/>
              <a:t>14</a:t>
            </a:fld>
            <a:endParaRPr lang="en-US"/>
          </a:p>
        </p:txBody>
      </p:sp>
      <p:sp>
        <p:nvSpPr>
          <p:cNvPr id="3" name="TextBox 2">
            <a:extLst>
              <a:ext uri="{FF2B5EF4-FFF2-40B4-BE49-F238E27FC236}">
                <a16:creationId xmlns:a16="http://schemas.microsoft.com/office/drawing/2014/main" id="{EAEAC55B-2CFB-4984-99AD-CB83EA6CAC2E}"/>
              </a:ext>
            </a:extLst>
          </p:cNvPr>
          <p:cNvSpPr txBox="1"/>
          <p:nvPr/>
        </p:nvSpPr>
        <p:spPr>
          <a:xfrm>
            <a:off x="124691" y="2587336"/>
            <a:ext cx="3325091" cy="1849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lvl="1">
              <a:defRPr u="none">
                <a:solidFill>
                  <a:srgbClr val="183CE2"/>
                </a:solidFill>
                <a:uFill>
                  <a:solidFill>
                    <a:srgbClr val="E2D700"/>
                  </a:solidFill>
                </a:uFill>
              </a:defRPr>
            </a:pPr>
            <a:r>
              <a:rPr lang="en-US" sz="2000" b="1" dirty="0">
                <a:solidFill>
                  <a:srgbClr val="03495C"/>
                </a:solidFill>
                <a:latin typeface="Comic Sans MS"/>
                <a:sym typeface="Comic Sans MS"/>
              </a:rPr>
              <a:t>Google it!</a:t>
            </a:r>
          </a:p>
          <a:p>
            <a:pPr lvl="1">
              <a:defRPr u="none">
                <a:solidFill>
                  <a:srgbClr val="183CE2"/>
                </a:solidFill>
                <a:uFill>
                  <a:solidFill>
                    <a:srgbClr val="E2D700"/>
                  </a:solidFill>
                </a:uFill>
              </a:defRPr>
            </a:pPr>
            <a:endParaRPr lang="en-US" sz="2000" b="1" dirty="0">
              <a:solidFill>
                <a:srgbClr val="03495C"/>
              </a:solidFill>
              <a:latin typeface="Comic Sans MS"/>
              <a:sym typeface="Comic Sans MS"/>
            </a:endParaRPr>
          </a:p>
          <a:p>
            <a:pPr lvl="1">
              <a:defRPr u="none">
                <a:solidFill>
                  <a:srgbClr val="183CE2"/>
                </a:solidFill>
                <a:uFill>
                  <a:solidFill>
                    <a:srgbClr val="E2D700"/>
                  </a:solidFill>
                </a:uFill>
              </a:defRPr>
            </a:pPr>
            <a:r>
              <a:rPr lang="en-US" sz="1800" b="1" dirty="0">
                <a:solidFill>
                  <a:srgbClr val="03495C"/>
                </a:solidFill>
                <a:latin typeface="Comic Sans MS"/>
                <a:sym typeface="Comic Sans MS"/>
              </a:rPr>
              <a:t>though you can always run:</a:t>
            </a:r>
          </a:p>
          <a:p>
            <a:pPr lvl="1">
              <a:defRPr u="none">
                <a:solidFill>
                  <a:srgbClr val="183CE2"/>
                </a:solidFill>
                <a:uFill>
                  <a:solidFill>
                    <a:srgbClr val="E2D700"/>
                  </a:solidFill>
                </a:uFill>
              </a:defRPr>
            </a:pPr>
            <a:endParaRPr lang="en-US" sz="1800" b="1" dirty="0">
              <a:solidFill>
                <a:srgbClr val="03495C"/>
              </a:solidFill>
              <a:latin typeface="Comic Sans MS"/>
              <a:sym typeface="Comic Sans MS"/>
            </a:endParaRPr>
          </a:p>
          <a:p>
            <a:pPr lvl="1" indent="0">
              <a:spcBef>
                <a:spcPts val="500"/>
              </a:spcBef>
              <a:defRPr sz="2000" b="1">
                <a:solidFill>
                  <a:srgbClr val="03495C"/>
                </a:solidFill>
                <a:latin typeface="Comic Sans MS"/>
                <a:ea typeface="Comic Sans MS"/>
                <a:cs typeface="Comic Sans MS"/>
                <a:sym typeface="Comic Sans MS"/>
              </a:defRPr>
            </a:pPr>
            <a:r>
              <a:rPr lang="en-US" b="1" u="none" dirty="0">
                <a:solidFill>
                  <a:srgbClr val="03495C"/>
                </a:solidFill>
                <a:uFillTx/>
                <a:sym typeface="Arial"/>
              </a:rPr>
              <a:t>docker search centos</a:t>
            </a:r>
          </a:p>
          <a:p>
            <a:pPr marL="0" marR="0" indent="0" algn="l" defTabSz="9144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latin typeface="+mn-lt"/>
              <a:ea typeface="+mn-ea"/>
              <a:cs typeface="+mn-cs"/>
              <a:sym typeface="Aria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
          <p:cNvSpPr txBox="1">
            <a:spLocks noGrp="1"/>
          </p:cNvSpPr>
          <p:nvPr>
            <p:ph type="title"/>
          </p:nvPr>
        </p:nvSpPr>
        <p:spPr>
          <a:xfrm>
            <a:off x="76200" y="514351"/>
            <a:ext cx="2743200" cy="1162051"/>
          </a:xfrm>
          <a:prstGeom prst="rect">
            <a:avLst/>
          </a:prstGeom>
        </p:spPr>
        <p:txBody>
          <a:bodyPr/>
          <a:lstStyle>
            <a:lvl1pPr defTabSz="832103">
              <a:defRPr sz="3600" b="1">
                <a:solidFill>
                  <a:srgbClr val="004F6D"/>
                </a:solidFill>
                <a:latin typeface="Liron"/>
                <a:ea typeface="Liron"/>
                <a:cs typeface="Liron"/>
                <a:sym typeface="Liron"/>
              </a:defRPr>
            </a:lvl1pPr>
          </a:lstStyle>
          <a:p>
            <a:r>
              <a:t>Hello World</a:t>
            </a:r>
          </a:p>
        </p:txBody>
      </p:sp>
      <p:pic>
        <p:nvPicPr>
          <p:cNvPr id="6" name="Image" descr="Image"/>
          <p:cNvPicPr>
            <a:picLocks noChangeAspect="1"/>
          </p:cNvPicPr>
          <p:nvPr/>
        </p:nvPicPr>
        <p:blipFill>
          <a:blip r:embed="rId3"/>
          <a:stretch>
            <a:fillRect/>
          </a:stretch>
        </p:blipFill>
        <p:spPr>
          <a:xfrm>
            <a:off x="4265740" y="2207558"/>
            <a:ext cx="4878260" cy="4736244"/>
          </a:xfrm>
          <a:prstGeom prst="rect">
            <a:avLst/>
          </a:prstGeom>
          <a:ln w="12700">
            <a:miter lim="400000"/>
          </a:ln>
        </p:spPr>
      </p:pic>
      <p:sp>
        <p:nvSpPr>
          <p:cNvPr id="143" name="Shape 93"/>
          <p:cNvSpPr txBox="1">
            <a:spLocks noGrp="1"/>
          </p:cNvSpPr>
          <p:nvPr>
            <p:ph type="body" idx="1"/>
          </p:nvPr>
        </p:nvSpPr>
        <p:spPr>
          <a:xfrm>
            <a:off x="76200" y="1676400"/>
            <a:ext cx="7772400" cy="4572000"/>
          </a:xfrm>
          <a:prstGeom prst="rect">
            <a:avLst/>
          </a:prstGeom>
        </p:spPr>
        <p:txBody>
          <a:bodyPr/>
          <a:lstStyle/>
          <a:p>
            <a:pPr>
              <a:defRPr sz="2000" b="1">
                <a:solidFill>
                  <a:srgbClr val="03495C"/>
                </a:solidFill>
                <a:latin typeface="Comic Sans MS"/>
                <a:ea typeface="Comic Sans MS"/>
                <a:cs typeface="Comic Sans MS"/>
                <a:sym typeface="Comic Sans MS"/>
              </a:defRPr>
            </a:pPr>
            <a:r>
              <a:rPr dirty="0"/>
              <a:t>Simple Command - Ad-Hoc Container:</a:t>
            </a:r>
          </a:p>
          <a:p>
            <a:pPr>
              <a:defRPr sz="2000" b="1">
                <a:solidFill>
                  <a:srgbClr val="03495C"/>
                </a:solidFill>
                <a:latin typeface="Comic Sans MS"/>
                <a:ea typeface="Comic Sans MS"/>
                <a:cs typeface="Comic Sans MS"/>
                <a:sym typeface="Comic Sans MS"/>
              </a:defRPr>
            </a:pPr>
            <a:endParaRPr dirty="0"/>
          </a:p>
          <a:p>
            <a:pPr>
              <a:defRPr sz="2000" b="1">
                <a:solidFill>
                  <a:srgbClr val="03495C"/>
                </a:solidFill>
                <a:latin typeface="Comic Sans MS"/>
                <a:ea typeface="Comic Sans MS"/>
                <a:cs typeface="Comic Sans MS"/>
                <a:sym typeface="Comic Sans MS"/>
              </a:defRPr>
            </a:pPr>
            <a:r>
              <a:rPr dirty="0"/>
              <a:t>Try:</a:t>
            </a:r>
          </a:p>
          <a:p>
            <a:pPr>
              <a:defRPr sz="2000" b="1">
                <a:solidFill>
                  <a:srgbClr val="03495C"/>
                </a:solidFill>
                <a:latin typeface="Comic Sans MS"/>
                <a:ea typeface="Comic Sans MS"/>
                <a:cs typeface="Comic Sans MS"/>
                <a:sym typeface="Comic Sans MS"/>
              </a:defRPr>
            </a:pPr>
            <a:r>
              <a:rPr dirty="0"/>
              <a:t>docker run alpine echo Hello World</a:t>
            </a:r>
          </a:p>
          <a:p>
            <a:pPr>
              <a:defRPr sz="2000" b="1">
                <a:solidFill>
                  <a:srgbClr val="03495C"/>
                </a:solidFill>
                <a:latin typeface="Comic Sans MS"/>
                <a:ea typeface="Comic Sans MS"/>
                <a:cs typeface="Comic Sans MS"/>
                <a:sym typeface="Comic Sans MS"/>
              </a:defRPr>
            </a:pPr>
            <a:r>
              <a:rPr lang="en-US" dirty="0"/>
              <a:t>docker run -d alpine sleep 60</a:t>
            </a:r>
          </a:p>
          <a:p>
            <a:pPr>
              <a:defRPr sz="2000" b="1">
                <a:solidFill>
                  <a:srgbClr val="03495C"/>
                </a:solidFill>
                <a:latin typeface="Comic Sans MS"/>
                <a:ea typeface="Comic Sans MS"/>
                <a:cs typeface="Comic Sans MS"/>
                <a:sym typeface="Comic Sans MS"/>
              </a:defRPr>
            </a:pPr>
            <a:endParaRPr dirty="0"/>
          </a:p>
          <a:p>
            <a:pPr>
              <a:defRPr sz="2000" b="1">
                <a:solidFill>
                  <a:srgbClr val="03495C"/>
                </a:solidFill>
                <a:latin typeface="Comic Sans MS"/>
                <a:ea typeface="Comic Sans MS"/>
                <a:cs typeface="Comic Sans MS"/>
                <a:sym typeface="Comic Sans MS"/>
              </a:defRPr>
            </a:pPr>
            <a:r>
              <a:rPr dirty="0"/>
              <a:t>docker image</a:t>
            </a:r>
            <a:r>
              <a:rPr lang="en-US" dirty="0"/>
              <a:t>s</a:t>
            </a:r>
            <a:endParaRPr dirty="0"/>
          </a:p>
          <a:p>
            <a:pPr>
              <a:defRPr sz="2000" b="1">
                <a:solidFill>
                  <a:srgbClr val="03495C"/>
                </a:solidFill>
                <a:latin typeface="Comic Sans MS"/>
                <a:ea typeface="Comic Sans MS"/>
                <a:cs typeface="Comic Sans MS"/>
                <a:sym typeface="Comic Sans MS"/>
              </a:defRPr>
            </a:pPr>
            <a:endParaRPr dirty="0"/>
          </a:p>
          <a:p>
            <a:pPr>
              <a:defRPr sz="2000" b="1">
                <a:solidFill>
                  <a:srgbClr val="03495C"/>
                </a:solidFill>
                <a:latin typeface="Comic Sans MS"/>
                <a:ea typeface="Comic Sans MS"/>
                <a:cs typeface="Comic Sans MS"/>
                <a:sym typeface="Comic Sans MS"/>
              </a:defRPr>
            </a:pPr>
            <a:r>
              <a:rPr dirty="0"/>
              <a:t>docker </a:t>
            </a:r>
            <a:r>
              <a:rPr lang="en-US" dirty="0" err="1"/>
              <a:t>ps</a:t>
            </a:r>
            <a:r>
              <a:rPr lang="en-US" dirty="0"/>
              <a:t> </a:t>
            </a:r>
          </a:p>
          <a:p>
            <a:pPr>
              <a:defRPr sz="2000" b="1">
                <a:solidFill>
                  <a:srgbClr val="03495C"/>
                </a:solidFill>
                <a:latin typeface="Comic Sans MS"/>
                <a:ea typeface="Comic Sans MS"/>
                <a:cs typeface="Comic Sans MS"/>
                <a:sym typeface="Comic Sans MS"/>
              </a:defRPr>
            </a:pPr>
            <a:r>
              <a:rPr lang="en-US" dirty="0"/>
              <a:t>docker container</a:t>
            </a:r>
          </a:p>
          <a:p>
            <a:pPr>
              <a:defRPr sz="2000" b="1">
                <a:solidFill>
                  <a:srgbClr val="03495C"/>
                </a:solidFill>
                <a:latin typeface="Comic Sans MS"/>
                <a:ea typeface="Comic Sans MS"/>
                <a:cs typeface="Comic Sans MS"/>
                <a:sym typeface="Comic Sans MS"/>
              </a:defRPr>
            </a:pPr>
            <a:endParaRPr lang="en-US" dirty="0"/>
          </a:p>
          <a:p>
            <a:pPr>
              <a:defRPr sz="200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15</a:t>
            </a:fld>
            <a:endParaRPr lang="en-US" dirty="0"/>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itle 3"/>
          <p:cNvSpPr txBox="1">
            <a:spLocks noGrp="1"/>
          </p:cNvSpPr>
          <p:nvPr>
            <p:ph type="title"/>
          </p:nvPr>
        </p:nvSpPr>
        <p:spPr>
          <a:xfrm>
            <a:off x="50799" y="514351"/>
            <a:ext cx="6146157" cy="1162051"/>
          </a:xfrm>
          <a:prstGeom prst="rect">
            <a:avLst/>
          </a:prstGeom>
        </p:spPr>
        <p:txBody>
          <a:bodyPr/>
          <a:lstStyle>
            <a:lvl1pPr>
              <a:defRPr sz="4000" b="1">
                <a:solidFill>
                  <a:srgbClr val="004F6D"/>
                </a:solidFill>
                <a:latin typeface="Liron"/>
                <a:ea typeface="Liron"/>
                <a:cs typeface="Liron"/>
                <a:sym typeface="Liron"/>
              </a:defRPr>
            </a:lvl1pPr>
          </a:lstStyle>
          <a:p>
            <a:r>
              <a:rPr dirty="0"/>
              <a:t>Terminology - Image</a:t>
            </a:r>
          </a:p>
        </p:txBody>
      </p:sp>
      <p:pic>
        <p:nvPicPr>
          <p:cNvPr id="8194" name="Picture 2" descr="Image result for ogres are like on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4662" y="2782907"/>
            <a:ext cx="5348077" cy="3008294"/>
          </a:xfrm>
          <a:prstGeom prst="rect">
            <a:avLst/>
          </a:prstGeom>
          <a:noFill/>
          <a:extLst>
            <a:ext uri="{909E8E84-426E-40DD-AFC4-6F175D3DCCD1}">
              <a14:hiddenFill xmlns:a14="http://schemas.microsoft.com/office/drawing/2010/main">
                <a:solidFill>
                  <a:srgbClr val="FFFFFF"/>
                </a:solidFill>
              </a14:hiddenFill>
            </a:ext>
          </a:extLst>
        </p:spPr>
      </p:pic>
      <p:sp>
        <p:nvSpPr>
          <p:cNvPr id="148" name="Shape 99"/>
          <p:cNvSpPr txBox="1">
            <a:spLocks noGrp="1"/>
          </p:cNvSpPr>
          <p:nvPr>
            <p:ph type="body" idx="1"/>
          </p:nvPr>
        </p:nvSpPr>
        <p:spPr>
          <a:xfrm>
            <a:off x="50800" y="1676400"/>
            <a:ext cx="8046243" cy="4572000"/>
          </a:xfrm>
          <a:prstGeom prst="rect">
            <a:avLst/>
          </a:prstGeom>
        </p:spPr>
        <p:txBody>
          <a:bodyPr/>
          <a:lstStyle/>
          <a:p>
            <a:pPr>
              <a:defRPr sz="2000" b="1">
                <a:solidFill>
                  <a:srgbClr val="03495C"/>
                </a:solidFill>
                <a:latin typeface="Comic Sans MS"/>
                <a:ea typeface="Comic Sans MS"/>
                <a:cs typeface="Comic Sans MS"/>
                <a:sym typeface="Comic Sans MS"/>
              </a:defRPr>
            </a:pPr>
            <a:r>
              <a:rPr dirty="0"/>
              <a:t>Persisted snapshot that can be run</a:t>
            </a:r>
          </a:p>
          <a:p>
            <a:pPr lvl="1" indent="640080">
              <a:spcBef>
                <a:spcPts val="400"/>
              </a:spcBef>
              <a:defRPr sz="2000" b="1">
                <a:solidFill>
                  <a:srgbClr val="03495C"/>
                </a:solidFill>
                <a:latin typeface="Comic Sans MS"/>
                <a:ea typeface="Comic Sans MS"/>
                <a:cs typeface="Comic Sans MS"/>
                <a:sym typeface="Comic Sans MS"/>
              </a:defRPr>
            </a:pPr>
            <a:r>
              <a:rPr lang="en-US" dirty="0"/>
              <a:t>i</a:t>
            </a:r>
            <a:r>
              <a:rPr dirty="0"/>
              <a:t>mage</a:t>
            </a:r>
            <a:r>
              <a:rPr lang="en-US" dirty="0"/>
              <a:t>s (or image ls)</a:t>
            </a:r>
            <a:r>
              <a:rPr dirty="0"/>
              <a:t>: List all local images</a:t>
            </a:r>
          </a:p>
          <a:p>
            <a:pPr lvl="1" indent="640080">
              <a:spcBef>
                <a:spcPts val="400"/>
              </a:spcBef>
              <a:defRPr sz="2000" b="1">
                <a:solidFill>
                  <a:srgbClr val="03495C"/>
                </a:solidFill>
                <a:latin typeface="Comic Sans MS"/>
                <a:ea typeface="Comic Sans MS"/>
                <a:cs typeface="Comic Sans MS"/>
                <a:sym typeface="Comic Sans MS"/>
              </a:defRPr>
            </a:pPr>
            <a:r>
              <a:rPr lang="en-US" dirty="0"/>
              <a:t>image </a:t>
            </a:r>
            <a:r>
              <a:rPr dirty="0"/>
              <a:t>tag: Tag an image</a:t>
            </a:r>
          </a:p>
          <a:p>
            <a:pPr lvl="1" indent="640080">
              <a:spcBef>
                <a:spcPts val="400"/>
              </a:spcBef>
              <a:defRPr sz="2000" b="1">
                <a:solidFill>
                  <a:srgbClr val="03495C"/>
                </a:solidFill>
                <a:latin typeface="Comic Sans MS"/>
                <a:ea typeface="Comic Sans MS"/>
                <a:cs typeface="Comic Sans MS"/>
                <a:sym typeface="Comic Sans MS"/>
              </a:defRPr>
            </a:pPr>
            <a:r>
              <a:rPr lang="en-US" dirty="0"/>
              <a:t>image </a:t>
            </a:r>
            <a:r>
              <a:rPr dirty="0"/>
              <a:t>pull: Download image from repository</a:t>
            </a:r>
          </a:p>
          <a:p>
            <a:pPr lvl="1" indent="640080">
              <a:spcBef>
                <a:spcPts val="400"/>
              </a:spcBef>
              <a:defRPr sz="2000" b="1">
                <a:solidFill>
                  <a:srgbClr val="03495C"/>
                </a:solidFill>
                <a:latin typeface="Comic Sans MS"/>
                <a:ea typeface="Comic Sans MS"/>
                <a:cs typeface="Comic Sans MS"/>
                <a:sym typeface="Comic Sans MS"/>
              </a:defRPr>
            </a:pPr>
            <a:r>
              <a:rPr lang="en-US" dirty="0"/>
              <a:t>image </a:t>
            </a:r>
            <a:r>
              <a:rPr dirty="0"/>
              <a:t>rm: Delete a local image</a:t>
            </a:r>
            <a:endParaRPr lang="en-US" dirty="0"/>
          </a:p>
          <a:p>
            <a:pPr lvl="1" indent="640080">
              <a:spcBef>
                <a:spcPts val="400"/>
              </a:spcBef>
              <a:defRPr sz="2000" b="1">
                <a:solidFill>
                  <a:srgbClr val="03495C"/>
                </a:solidFill>
                <a:latin typeface="Comic Sans MS"/>
                <a:ea typeface="Comic Sans MS"/>
                <a:cs typeface="Comic Sans MS"/>
                <a:sym typeface="Comic Sans MS"/>
              </a:defRPr>
            </a:pPr>
            <a:r>
              <a:rPr lang="en-US" dirty="0"/>
              <a:t>image save: save to file</a:t>
            </a:r>
            <a:endParaRPr dirty="0"/>
          </a:p>
        </p:txBody>
      </p:sp>
      <p:sp>
        <p:nvSpPr>
          <p:cNvPr id="3" name="Slide Number Placeholder 2"/>
          <p:cNvSpPr>
            <a:spLocks noGrp="1"/>
          </p:cNvSpPr>
          <p:nvPr>
            <p:ph type="sldNum" sz="quarter" idx="2"/>
          </p:nvPr>
        </p:nvSpPr>
        <p:spPr/>
        <p:txBody>
          <a:bodyPr/>
          <a:lstStyle/>
          <a:p>
            <a:fld id="{86CB4B4D-7CA3-9044-876B-883B54F8677D}" type="slidenum">
              <a:rPr lang="en-US" smtClean="0"/>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25400" y="527051"/>
            <a:ext cx="6429077" cy="1162051"/>
          </a:xfrm>
          <a:prstGeom prst="rect">
            <a:avLst/>
          </a:prstGeom>
        </p:spPr>
        <p:txBody>
          <a:bodyPr/>
          <a:lstStyle>
            <a:lvl1pPr>
              <a:defRPr sz="4000" b="1">
                <a:solidFill>
                  <a:srgbClr val="004F6D"/>
                </a:solidFill>
                <a:latin typeface="Liron"/>
                <a:ea typeface="Liron"/>
                <a:cs typeface="Liron"/>
                <a:sym typeface="Liron"/>
              </a:defRPr>
            </a:lvl1pPr>
          </a:lstStyle>
          <a:p>
            <a:r>
              <a:rPr dirty="0"/>
              <a:t>Terminology - Container</a:t>
            </a:r>
          </a:p>
        </p:txBody>
      </p:sp>
      <p:sp>
        <p:nvSpPr>
          <p:cNvPr id="151" name="Shape 107"/>
          <p:cNvSpPr txBox="1">
            <a:spLocks noGrp="1"/>
          </p:cNvSpPr>
          <p:nvPr>
            <p:ph type="body" idx="1"/>
          </p:nvPr>
        </p:nvSpPr>
        <p:spPr>
          <a:xfrm>
            <a:off x="22225" y="1676400"/>
            <a:ext cx="8866832" cy="4572000"/>
          </a:xfrm>
          <a:prstGeom prst="rect">
            <a:avLst/>
          </a:prstGeom>
        </p:spPr>
        <p:txBody>
          <a:bodyPr/>
          <a:lstStyle/>
          <a:p>
            <a:pPr>
              <a:defRPr sz="2000" b="1">
                <a:solidFill>
                  <a:srgbClr val="03495C"/>
                </a:solidFill>
                <a:latin typeface="Comic Sans MS"/>
                <a:ea typeface="Comic Sans MS"/>
                <a:cs typeface="Comic Sans MS"/>
                <a:sym typeface="Comic Sans MS"/>
              </a:defRPr>
            </a:pPr>
            <a:r>
              <a:rPr dirty="0"/>
              <a:t>Runnable instance of an image</a:t>
            </a:r>
          </a:p>
          <a:p>
            <a:pPr lvl="1" indent="640080">
              <a:spcBef>
                <a:spcPts val="400"/>
              </a:spcBef>
              <a:defRPr sz="2000" b="1">
                <a:solidFill>
                  <a:srgbClr val="03495C"/>
                </a:solidFill>
                <a:latin typeface="Comic Sans MS"/>
                <a:ea typeface="Comic Sans MS"/>
                <a:cs typeface="Comic Sans MS"/>
                <a:sym typeface="Comic Sans MS"/>
              </a:defRPr>
            </a:pPr>
            <a:r>
              <a:rPr lang="en-US" dirty="0" err="1"/>
              <a:t>ps</a:t>
            </a:r>
            <a:r>
              <a:rPr lang="en-US" dirty="0"/>
              <a:t> (or container </a:t>
            </a:r>
            <a:r>
              <a:rPr dirty="0"/>
              <a:t>ls</a:t>
            </a:r>
            <a:r>
              <a:rPr lang="en-US" dirty="0"/>
              <a:t>)</a:t>
            </a:r>
            <a:r>
              <a:rPr dirty="0"/>
              <a:t>: List all running containers</a:t>
            </a:r>
          </a:p>
          <a:p>
            <a:pPr lvl="1" indent="640080">
              <a:spcBef>
                <a:spcPts val="400"/>
              </a:spcBef>
              <a:defRPr sz="2000" b="1">
                <a:solidFill>
                  <a:srgbClr val="03495C"/>
                </a:solidFill>
                <a:latin typeface="Comic Sans MS"/>
                <a:ea typeface="Comic Sans MS"/>
                <a:cs typeface="Comic Sans MS"/>
                <a:sym typeface="Comic Sans MS"/>
              </a:defRPr>
            </a:pPr>
            <a:r>
              <a:rPr lang="en-US" dirty="0"/>
              <a:t>container l</a:t>
            </a:r>
            <a:r>
              <a:rPr dirty="0"/>
              <a:t>s –a: List all containers (incl. stopped)</a:t>
            </a:r>
          </a:p>
          <a:p>
            <a:pPr lvl="1" indent="640080">
              <a:spcBef>
                <a:spcPts val="400"/>
              </a:spcBef>
              <a:defRPr sz="2000" b="1">
                <a:solidFill>
                  <a:srgbClr val="03495C"/>
                </a:solidFill>
                <a:latin typeface="Comic Sans MS"/>
                <a:ea typeface="Comic Sans MS"/>
                <a:cs typeface="Comic Sans MS"/>
                <a:sym typeface="Comic Sans MS"/>
              </a:defRPr>
            </a:pPr>
            <a:r>
              <a:rPr lang="en-US" dirty="0"/>
              <a:t>container </a:t>
            </a:r>
            <a:r>
              <a:rPr dirty="0"/>
              <a:t>top: Display processes of a container</a:t>
            </a:r>
          </a:p>
          <a:p>
            <a:pPr lvl="1" indent="640080">
              <a:spcBef>
                <a:spcPts val="400"/>
              </a:spcBef>
              <a:defRPr sz="2000" b="1">
                <a:solidFill>
                  <a:srgbClr val="03495C"/>
                </a:solidFill>
                <a:latin typeface="Comic Sans MS"/>
                <a:ea typeface="Comic Sans MS"/>
                <a:cs typeface="Comic Sans MS"/>
                <a:sym typeface="Comic Sans MS"/>
              </a:defRPr>
            </a:pPr>
            <a:r>
              <a:rPr lang="en-US" dirty="0"/>
              <a:t>container </a:t>
            </a:r>
            <a:r>
              <a:rPr dirty="0"/>
              <a:t>start: Start a stopped container</a:t>
            </a:r>
          </a:p>
          <a:p>
            <a:pPr lvl="1" indent="640080">
              <a:spcBef>
                <a:spcPts val="400"/>
              </a:spcBef>
              <a:defRPr sz="2000" b="1">
                <a:solidFill>
                  <a:srgbClr val="03495C"/>
                </a:solidFill>
                <a:latin typeface="Comic Sans MS"/>
                <a:ea typeface="Comic Sans MS"/>
                <a:cs typeface="Comic Sans MS"/>
                <a:sym typeface="Comic Sans MS"/>
              </a:defRPr>
            </a:pPr>
            <a:r>
              <a:rPr lang="en-US" dirty="0"/>
              <a:t>container stop</a:t>
            </a:r>
            <a:r>
              <a:rPr dirty="0"/>
              <a:t>: Stop a running container</a:t>
            </a:r>
          </a:p>
          <a:p>
            <a:pPr lvl="1" indent="640080">
              <a:spcBef>
                <a:spcPts val="400"/>
              </a:spcBef>
              <a:defRPr sz="2000" b="1">
                <a:solidFill>
                  <a:srgbClr val="03495C"/>
                </a:solidFill>
                <a:latin typeface="Comic Sans MS"/>
                <a:ea typeface="Comic Sans MS"/>
                <a:cs typeface="Comic Sans MS"/>
                <a:sym typeface="Comic Sans MS"/>
              </a:defRPr>
            </a:pPr>
            <a:r>
              <a:rPr lang="en-US" dirty="0"/>
              <a:t>container stats</a:t>
            </a:r>
            <a:r>
              <a:rPr dirty="0"/>
              <a:t>: </a:t>
            </a:r>
            <a:r>
              <a:rPr lang="en-US" dirty="0"/>
              <a:t>host statistics (networking, RAM, CPU)</a:t>
            </a:r>
            <a:endParaRPr dirty="0"/>
          </a:p>
          <a:p>
            <a:pPr lvl="1" indent="640080">
              <a:spcBef>
                <a:spcPts val="400"/>
              </a:spcBef>
              <a:defRPr sz="2000" b="1">
                <a:solidFill>
                  <a:srgbClr val="03495C"/>
                </a:solidFill>
                <a:latin typeface="Comic Sans MS"/>
                <a:ea typeface="Comic Sans MS"/>
                <a:cs typeface="Comic Sans MS"/>
                <a:sym typeface="Comic Sans MS"/>
              </a:defRPr>
            </a:pPr>
            <a:r>
              <a:rPr lang="en-US" dirty="0"/>
              <a:t>container </a:t>
            </a:r>
            <a:r>
              <a:rPr dirty="0" err="1"/>
              <a:t>rm</a:t>
            </a:r>
            <a:r>
              <a:rPr dirty="0"/>
              <a:t>: Delete a container</a:t>
            </a:r>
          </a:p>
          <a:p>
            <a:pPr lvl="1" indent="640080">
              <a:spcBef>
                <a:spcPts val="400"/>
              </a:spcBef>
              <a:defRPr sz="2000" b="1">
                <a:solidFill>
                  <a:srgbClr val="03495C"/>
                </a:solidFill>
                <a:latin typeface="Comic Sans MS"/>
                <a:ea typeface="Comic Sans MS"/>
                <a:cs typeface="Comic Sans MS"/>
                <a:sym typeface="Comic Sans MS"/>
              </a:defRPr>
            </a:pPr>
            <a:r>
              <a:rPr lang="en-US" dirty="0"/>
              <a:t>container </a:t>
            </a:r>
            <a:r>
              <a:rPr dirty="0"/>
              <a:t>commit: Create an image from a container</a:t>
            </a:r>
            <a:endParaRPr lang="en-US" dirty="0"/>
          </a:p>
          <a:p>
            <a:pPr lvl="1" indent="640080">
              <a:spcBef>
                <a:spcPts val="400"/>
              </a:spcBef>
              <a:defRPr sz="2000" b="1">
                <a:solidFill>
                  <a:srgbClr val="03495C"/>
                </a:solidFill>
                <a:latin typeface="Comic Sans MS"/>
                <a:ea typeface="Comic Sans MS"/>
                <a:cs typeface="Comic Sans MS"/>
                <a:sym typeface="Comic Sans MS"/>
              </a:defRPr>
            </a:pPr>
            <a:r>
              <a:rPr lang="en-US" dirty="0"/>
              <a:t>container inspect: full configuration of a container</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17</a:t>
            </a:fld>
            <a:endParaRPr 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xfrm>
            <a:off x="25400" y="527051"/>
            <a:ext cx="6429077" cy="1162051"/>
          </a:xfrm>
          <a:prstGeom prst="rect">
            <a:avLst/>
          </a:prstGeom>
        </p:spPr>
        <p:txBody>
          <a:bodyPr/>
          <a:lstStyle>
            <a:lvl1pPr>
              <a:defRPr sz="4000" b="1">
                <a:solidFill>
                  <a:srgbClr val="004F6D"/>
                </a:solidFill>
                <a:latin typeface="Liron"/>
                <a:ea typeface="Liron"/>
                <a:cs typeface="Liron"/>
                <a:sym typeface="Liron"/>
              </a:defRPr>
            </a:lvl1pPr>
          </a:lstStyle>
          <a:p>
            <a:r>
              <a:rPr dirty="0"/>
              <a:t>Terminology - Container</a:t>
            </a:r>
          </a:p>
        </p:txBody>
      </p:sp>
      <p:sp>
        <p:nvSpPr>
          <p:cNvPr id="151" name="Shape 107"/>
          <p:cNvSpPr txBox="1">
            <a:spLocks noGrp="1"/>
          </p:cNvSpPr>
          <p:nvPr>
            <p:ph type="body" idx="1"/>
          </p:nvPr>
        </p:nvSpPr>
        <p:spPr>
          <a:xfrm>
            <a:off x="22225" y="1676400"/>
            <a:ext cx="8866832" cy="4572000"/>
          </a:xfrm>
          <a:prstGeom prst="rect">
            <a:avLst/>
          </a:prstGeom>
        </p:spPr>
        <p:txBody>
          <a:bodyPr/>
          <a:lstStyle/>
          <a:p>
            <a:pPr>
              <a:defRPr sz="2000" b="1">
                <a:solidFill>
                  <a:srgbClr val="03495C"/>
                </a:solidFill>
                <a:latin typeface="Comic Sans MS"/>
                <a:ea typeface="Comic Sans MS"/>
                <a:cs typeface="Comic Sans MS"/>
                <a:sym typeface="Comic Sans MS"/>
              </a:defRPr>
            </a:pPr>
            <a:r>
              <a:rPr lang="en-US" dirty="0"/>
              <a:t>Execute on a running</a:t>
            </a:r>
            <a:r>
              <a:rPr dirty="0"/>
              <a:t> instance of an image</a:t>
            </a:r>
          </a:p>
          <a:p>
            <a:pPr lvl="1" indent="640080">
              <a:spcBef>
                <a:spcPts val="400"/>
              </a:spcBef>
              <a:defRPr sz="2000" b="1">
                <a:solidFill>
                  <a:srgbClr val="03495C"/>
                </a:solidFill>
                <a:latin typeface="Comic Sans MS"/>
                <a:ea typeface="Comic Sans MS"/>
                <a:cs typeface="Comic Sans MS"/>
                <a:sym typeface="Comic Sans MS"/>
              </a:defRPr>
            </a:pPr>
            <a:r>
              <a:rPr lang="en-US" sz="2000" dirty="0" err="1">
                <a:sym typeface="Comic Sans MS"/>
              </a:rPr>
              <a:t>docker</a:t>
            </a:r>
            <a:r>
              <a:rPr lang="en-US" sz="2000" dirty="0">
                <a:sym typeface="Comic Sans MS"/>
              </a:rPr>
              <a:t> exec (for debug purposes)</a:t>
            </a:r>
          </a:p>
          <a:p>
            <a:pPr lvl="1" indent="640080">
              <a:spcBef>
                <a:spcPts val="400"/>
              </a:spcBef>
              <a:defRPr sz="2000" b="1">
                <a:solidFill>
                  <a:srgbClr val="03495C"/>
                </a:solidFill>
                <a:latin typeface="Comic Sans MS"/>
                <a:ea typeface="Comic Sans MS"/>
                <a:cs typeface="Comic Sans MS"/>
                <a:sym typeface="Comic Sans MS"/>
              </a:defRPr>
            </a:pPr>
            <a:r>
              <a:rPr lang="en-US" sz="2000" dirty="0">
                <a:sym typeface="Comic Sans MS"/>
              </a:rPr>
              <a:t>  </a:t>
            </a:r>
            <a:r>
              <a:rPr lang="en-US" sz="2000" dirty="0" err="1">
                <a:sym typeface="Comic Sans MS"/>
              </a:rPr>
              <a:t>docker</a:t>
            </a:r>
            <a:r>
              <a:rPr lang="en-US" sz="2000" dirty="0">
                <a:sym typeface="Comic Sans MS"/>
              </a:rPr>
              <a:t> exec -it </a:t>
            </a:r>
            <a:r>
              <a:rPr lang="en-US" sz="2000" dirty="0" err="1">
                <a:sym typeface="Comic Sans MS"/>
              </a:rPr>
              <a:t>name_or_id</a:t>
            </a:r>
            <a:r>
              <a:rPr lang="en-US" sz="2000" dirty="0">
                <a:sym typeface="Comic Sans MS"/>
              </a:rPr>
              <a:t> </a:t>
            </a:r>
            <a:r>
              <a:rPr lang="en-US" sz="2000" dirty="0" err="1">
                <a:sym typeface="Comic Sans MS"/>
              </a:rPr>
              <a:t>sh</a:t>
            </a:r>
            <a:endParaRPr lang="en-US" sz="2000" dirty="0">
              <a:sym typeface="Comic Sans MS"/>
            </a:endParaRPr>
          </a:p>
          <a:p>
            <a:pPr lvl="1" indent="640080">
              <a:spcBef>
                <a:spcPts val="400"/>
              </a:spcBef>
              <a:defRPr sz="2000" b="1">
                <a:solidFill>
                  <a:srgbClr val="03495C"/>
                </a:solidFill>
                <a:latin typeface="Comic Sans MS"/>
                <a:ea typeface="Comic Sans MS"/>
                <a:cs typeface="Comic Sans MS"/>
                <a:sym typeface="Comic Sans MS"/>
              </a:defRPr>
            </a:pPr>
            <a:r>
              <a:rPr lang="en-US" sz="2000" dirty="0">
                <a:sym typeface="Comic Sans MS"/>
              </a:rPr>
              <a:t>  docker exec </a:t>
            </a:r>
            <a:r>
              <a:rPr lang="en-US" sz="2000" dirty="0" err="1">
                <a:sym typeface="Comic Sans MS"/>
              </a:rPr>
              <a:t>name_or_id</a:t>
            </a:r>
            <a:r>
              <a:rPr lang="en-US" sz="2000" dirty="0">
                <a:sym typeface="Comic Sans MS"/>
              </a:rPr>
              <a:t> </a:t>
            </a:r>
            <a:r>
              <a:rPr lang="en-US" sz="2000" dirty="0" err="1">
                <a:sym typeface="Comic Sans MS"/>
              </a:rPr>
              <a:t>sh</a:t>
            </a:r>
            <a:r>
              <a:rPr lang="en-US" sz="2000" dirty="0">
                <a:sym typeface="Comic Sans MS"/>
              </a:rPr>
              <a:t> -c "ls"</a:t>
            </a:r>
          </a:p>
          <a:p>
            <a:pPr lvl="1" indent="640080">
              <a:spcBef>
                <a:spcPts val="400"/>
              </a:spcBef>
              <a:defRPr sz="2000" b="1">
                <a:solidFill>
                  <a:srgbClr val="03495C"/>
                </a:solidFill>
                <a:latin typeface="Comic Sans MS"/>
                <a:ea typeface="Comic Sans MS"/>
                <a:cs typeface="Comic Sans MS"/>
                <a:sym typeface="Comic Sans MS"/>
              </a:defRPr>
            </a:pPr>
            <a:r>
              <a:rPr lang="en-US" sz="2000" dirty="0">
                <a:sym typeface="Comic Sans MS"/>
              </a:rPr>
              <a:t>docker logs</a:t>
            </a:r>
          </a:p>
          <a:p>
            <a:pPr lvl="1" indent="640080">
              <a:spcBef>
                <a:spcPts val="400"/>
              </a:spcBef>
              <a:defRPr sz="2000" b="1">
                <a:solidFill>
                  <a:srgbClr val="03495C"/>
                </a:solidFill>
                <a:latin typeface="Comic Sans MS"/>
                <a:ea typeface="Comic Sans MS"/>
                <a:cs typeface="Comic Sans MS"/>
                <a:sym typeface="Comic Sans MS"/>
              </a:defRPr>
            </a:pPr>
            <a:r>
              <a:rPr lang="en-US" sz="2000" dirty="0">
                <a:sym typeface="Comic Sans MS"/>
              </a:rPr>
              <a:t>  docker logs -f </a:t>
            </a:r>
            <a:r>
              <a:rPr lang="en-US" sz="2000" dirty="0" err="1">
                <a:sym typeface="Comic Sans MS"/>
              </a:rPr>
              <a:t>name_or_id</a:t>
            </a:r>
            <a:endParaRPr lang="en-US" sz="2000" dirty="0">
              <a:sym typeface="Comic Sans MS"/>
            </a:endParaRPr>
          </a:p>
          <a:p>
            <a:pPr lvl="1" indent="640080">
              <a:spcBef>
                <a:spcPts val="400"/>
              </a:spcBef>
              <a:defRPr sz="2000" b="1">
                <a:solidFill>
                  <a:srgbClr val="03495C"/>
                </a:solidFill>
                <a:latin typeface="Comic Sans MS"/>
                <a:ea typeface="Comic Sans MS"/>
                <a:cs typeface="Comic Sans MS"/>
                <a:sym typeface="Comic Sans MS"/>
              </a:defRPr>
            </a:pPr>
            <a:endParaRPr lang="en-US" sz="2000" dirty="0">
              <a:sym typeface="Comic Sans MS"/>
            </a:endParaRPr>
          </a:p>
          <a:p>
            <a:pPr lvl="1" indent="640080">
              <a:spcBef>
                <a:spcPts val="400"/>
              </a:spcBef>
              <a:defRPr sz="2000" b="1">
                <a:solidFill>
                  <a:srgbClr val="03495C"/>
                </a:solidFill>
                <a:latin typeface="Comic Sans MS"/>
                <a:ea typeface="Comic Sans MS"/>
                <a:cs typeface="Comic Sans MS"/>
                <a:sym typeface="Comic Sans MS"/>
              </a:defRPr>
            </a:pPr>
            <a:r>
              <a:rPr lang="en-US" dirty="0">
                <a:solidFill>
                  <a:srgbClr val="7030A0"/>
                </a:solidFill>
              </a:rPr>
              <a:t>Tip:</a:t>
            </a:r>
            <a:r>
              <a:rPr lang="en-US" dirty="0"/>
              <a:t> </a:t>
            </a:r>
          </a:p>
          <a:p>
            <a:pPr lvl="1" indent="640080">
              <a:spcBef>
                <a:spcPts val="400"/>
              </a:spcBef>
              <a:defRPr sz="2000" b="1">
                <a:solidFill>
                  <a:srgbClr val="03495C"/>
                </a:solidFill>
                <a:latin typeface="Comic Sans MS"/>
                <a:ea typeface="Comic Sans MS"/>
                <a:cs typeface="Comic Sans MS"/>
                <a:sym typeface="Comic Sans MS"/>
              </a:defRPr>
            </a:pPr>
            <a:r>
              <a:rPr lang="en-US" dirty="0"/>
              <a:t>id = $(</a:t>
            </a:r>
            <a:r>
              <a:rPr lang="en-US" sz="2000" dirty="0">
                <a:sym typeface="Comic Sans MS"/>
              </a:rPr>
              <a:t>docker </a:t>
            </a:r>
            <a:r>
              <a:rPr lang="en-US" sz="2000" dirty="0" err="1">
                <a:sym typeface="Comic Sans MS"/>
              </a:rPr>
              <a:t>ps</a:t>
            </a:r>
            <a:r>
              <a:rPr lang="en-US" sz="2000" dirty="0">
                <a:sym typeface="Comic Sans MS"/>
              </a:rPr>
              <a:t> | grep </a:t>
            </a:r>
            <a:r>
              <a:rPr lang="en-US" sz="1300" dirty="0" err="1">
                <a:sym typeface="Comic Sans MS"/>
              </a:rPr>
              <a:t>part_of_a_container_name</a:t>
            </a:r>
            <a:r>
              <a:rPr lang="en-US" sz="2000" dirty="0">
                <a:sym typeface="Comic Sans MS"/>
              </a:rPr>
              <a:t> |awk '{print $1}')</a:t>
            </a:r>
          </a:p>
          <a:p>
            <a:pPr lvl="1" indent="640080">
              <a:spcBef>
                <a:spcPts val="400"/>
              </a:spcBef>
              <a:defRPr sz="200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18</a:t>
            </a:fld>
            <a:endParaRPr lang="en-US"/>
          </a:p>
        </p:txBody>
      </p:sp>
    </p:spTree>
    <p:extLst>
      <p:ext uri="{BB962C8B-B14F-4D97-AF65-F5344CB8AC3E}">
        <p14:creationId xmlns:p14="http://schemas.microsoft.com/office/powerpoint/2010/main" val="43685798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 name="Shape 113"/>
          <p:cNvGrpSpPr/>
          <p:nvPr/>
        </p:nvGrpSpPr>
        <p:grpSpPr>
          <a:xfrm>
            <a:off x="5010498" y="4623378"/>
            <a:ext cx="1718271" cy="646288"/>
            <a:chOff x="0" y="-14483"/>
            <a:chExt cx="1718269" cy="646286"/>
          </a:xfrm>
        </p:grpSpPr>
        <p:sp>
          <p:nvSpPr>
            <p:cNvPr id="155" name="Rounded Rectangle"/>
            <p:cNvSpPr/>
            <p:nvPr/>
          </p:nvSpPr>
          <p:spPr>
            <a:xfrm>
              <a:off x="0" y="41123"/>
              <a:ext cx="1718269" cy="535076"/>
            </a:xfrm>
            <a:prstGeom prst="roundRect">
              <a:avLst>
                <a:gd name="adj" fmla="val 16667"/>
              </a:avLst>
            </a:prstGeom>
            <a:gradFill flip="none" rotWithShape="1">
              <a:gsLst>
                <a:gs pos="0">
                  <a:srgbClr val="FF932B"/>
                </a:gs>
                <a:gs pos="100000">
                  <a:srgbClr val="FFB673"/>
                </a:gs>
              </a:gsLst>
              <a:lin ang="16200000" scaled="0"/>
            </a:gradFill>
            <a:ln w="9525" cap="flat">
              <a:solidFill>
                <a:srgbClr val="F5913F"/>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56" name="Container…"/>
            <p:cNvSpPr txBox="1"/>
            <p:nvPr/>
          </p:nvSpPr>
          <p:spPr>
            <a:xfrm>
              <a:off x="26120" y="-14483"/>
              <a:ext cx="1666028" cy="6462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dirty="0"/>
                <a:t>Container</a:t>
              </a:r>
            </a:p>
            <a:p>
              <a:pPr algn="ctr">
                <a:defRPr sz="1800">
                  <a:solidFill>
                    <a:srgbClr val="FFFFFF"/>
                  </a:solidFill>
                </a:defRPr>
              </a:pPr>
              <a:r>
                <a:rPr sz="1800" dirty="0">
                  <a:solidFill>
                    <a:schemeClr val="accent1"/>
                  </a:solidFill>
                </a:rPr>
                <a:t>cid4</a:t>
              </a:r>
            </a:p>
          </p:txBody>
        </p:sp>
      </p:grpSp>
      <p:grpSp>
        <p:nvGrpSpPr>
          <p:cNvPr id="160" name="Shape 114"/>
          <p:cNvGrpSpPr/>
          <p:nvPr/>
        </p:nvGrpSpPr>
        <p:grpSpPr>
          <a:xfrm>
            <a:off x="4858098" y="4350815"/>
            <a:ext cx="1718271" cy="646288"/>
            <a:chOff x="0" y="-14484"/>
            <a:chExt cx="1718269" cy="646287"/>
          </a:xfrm>
        </p:grpSpPr>
        <p:sp>
          <p:nvSpPr>
            <p:cNvPr id="158" name="Rounded Rectangle"/>
            <p:cNvSpPr/>
            <p:nvPr/>
          </p:nvSpPr>
          <p:spPr>
            <a:xfrm>
              <a:off x="0" y="41123"/>
              <a:ext cx="1718269" cy="535076"/>
            </a:xfrm>
            <a:prstGeom prst="roundRect">
              <a:avLst>
                <a:gd name="adj" fmla="val 16667"/>
              </a:avLst>
            </a:prstGeom>
            <a:gradFill flip="none" rotWithShape="1">
              <a:gsLst>
                <a:gs pos="0">
                  <a:srgbClr val="FF932B"/>
                </a:gs>
                <a:gs pos="100000">
                  <a:srgbClr val="FFB673"/>
                </a:gs>
              </a:gsLst>
              <a:lin ang="16200000" scaled="0"/>
            </a:gradFill>
            <a:ln w="9525" cap="flat">
              <a:solidFill>
                <a:srgbClr val="F5913F"/>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59" name="Container…"/>
            <p:cNvSpPr txBox="1"/>
            <p:nvPr/>
          </p:nvSpPr>
          <p:spPr>
            <a:xfrm>
              <a:off x="26120" y="-14484"/>
              <a:ext cx="1666028" cy="6462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dirty="0"/>
                <a:t>Container</a:t>
              </a:r>
            </a:p>
            <a:p>
              <a:pPr algn="ctr">
                <a:defRPr sz="1800">
                  <a:solidFill>
                    <a:srgbClr val="FFFFFF"/>
                  </a:solidFill>
                </a:defRPr>
              </a:pPr>
              <a:r>
                <a:rPr sz="1800" dirty="0">
                  <a:solidFill>
                    <a:schemeClr val="accent1"/>
                  </a:solidFill>
                </a:rPr>
                <a:t>cid3</a:t>
              </a:r>
            </a:p>
          </p:txBody>
        </p:sp>
      </p:grpSp>
      <p:sp>
        <p:nvSpPr>
          <p:cNvPr id="161" name="Title 1"/>
          <p:cNvSpPr txBox="1">
            <a:spLocks noGrp="1"/>
          </p:cNvSpPr>
          <p:nvPr>
            <p:ph type="title"/>
          </p:nvPr>
        </p:nvSpPr>
        <p:spPr>
          <a:xfrm>
            <a:off x="50800" y="514351"/>
            <a:ext cx="5731520" cy="1162051"/>
          </a:xfrm>
          <a:prstGeom prst="rect">
            <a:avLst/>
          </a:prstGeom>
        </p:spPr>
        <p:txBody>
          <a:bodyPr/>
          <a:lstStyle>
            <a:lvl1pPr>
              <a:defRPr sz="4000" b="1">
                <a:solidFill>
                  <a:srgbClr val="004F6D"/>
                </a:solidFill>
                <a:latin typeface="Liron"/>
                <a:ea typeface="Liron"/>
                <a:cs typeface="Liron"/>
                <a:sym typeface="Liron"/>
              </a:defRPr>
            </a:lvl1pPr>
          </a:lstStyle>
          <a:p>
            <a:r>
              <a:t>Image vs. Container</a:t>
            </a:r>
          </a:p>
        </p:txBody>
      </p:sp>
      <p:sp>
        <p:nvSpPr>
          <p:cNvPr id="162" name="Content Placeholder 3"/>
          <p:cNvSpPr txBox="1">
            <a:spLocks noGrp="1"/>
          </p:cNvSpPr>
          <p:nvPr>
            <p:ph type="body" sz="half" idx="1"/>
          </p:nvPr>
        </p:nvSpPr>
        <p:spPr>
          <a:xfrm>
            <a:off x="50800" y="1676400"/>
            <a:ext cx="2743200" cy="4572000"/>
          </a:xfrm>
          <a:prstGeom prst="rect">
            <a:avLst/>
          </a:prstGeom>
        </p:spPr>
        <p:txBody>
          <a:bodyPr/>
          <a:lstStyle/>
          <a:p>
            <a:endParaRPr/>
          </a:p>
        </p:txBody>
      </p:sp>
      <p:grpSp>
        <p:nvGrpSpPr>
          <p:cNvPr id="165" name="Shape 117"/>
          <p:cNvGrpSpPr/>
          <p:nvPr/>
        </p:nvGrpSpPr>
        <p:grpSpPr>
          <a:xfrm>
            <a:off x="460271" y="2233532"/>
            <a:ext cx="1718270" cy="646288"/>
            <a:chOff x="0" y="-14484"/>
            <a:chExt cx="1718269" cy="646287"/>
          </a:xfrm>
        </p:grpSpPr>
        <p:sp>
          <p:nvSpPr>
            <p:cNvPr id="163" name="Rectangle"/>
            <p:cNvSpPr/>
            <p:nvPr/>
          </p:nvSpPr>
          <p:spPr>
            <a:xfrm>
              <a:off x="0" y="41123"/>
              <a:ext cx="1718269" cy="535076"/>
            </a:xfrm>
            <a:prstGeom prst="rect">
              <a:avLst/>
            </a:prstGeom>
            <a:gradFill flip="none" rotWithShape="1">
              <a:gsLst>
                <a:gs pos="0">
                  <a:srgbClr val="FF0000"/>
                </a:gs>
                <a:gs pos="100000">
                  <a:srgbClr val="FF7175"/>
                </a:gs>
              </a:gsLst>
              <a:lin ang="16200000" scaled="0"/>
            </a:gradFill>
            <a:ln w="9525" cap="flat">
              <a:solidFill>
                <a:srgbClr val="E70012"/>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64" name="Base Image…"/>
            <p:cNvSpPr txBox="1"/>
            <p:nvPr/>
          </p:nvSpPr>
          <p:spPr>
            <a:xfrm>
              <a:off x="0" y="-14484"/>
              <a:ext cx="1718269" cy="6462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dirty="0">
                  <a:solidFill>
                    <a:schemeClr val="accent1"/>
                  </a:solidFill>
                </a:rPr>
                <a:t>Base Image</a:t>
              </a:r>
            </a:p>
            <a:p>
              <a:pPr algn="ctr">
                <a:defRPr sz="1800" i="1">
                  <a:solidFill>
                    <a:srgbClr val="FFFFFF"/>
                  </a:solidFill>
                </a:defRPr>
              </a:pPr>
              <a:r>
                <a:rPr dirty="0" err="1">
                  <a:solidFill>
                    <a:schemeClr val="accent1"/>
                  </a:solidFill>
                </a:rPr>
                <a:t>ubuntu:latest</a:t>
              </a:r>
              <a:endParaRPr dirty="0">
                <a:solidFill>
                  <a:schemeClr val="accent1"/>
                </a:solidFill>
              </a:endParaRPr>
            </a:p>
          </p:txBody>
        </p:sp>
      </p:grpSp>
      <p:grpSp>
        <p:nvGrpSpPr>
          <p:cNvPr id="168" name="Shape 118"/>
          <p:cNvGrpSpPr/>
          <p:nvPr/>
        </p:nvGrpSpPr>
        <p:grpSpPr>
          <a:xfrm>
            <a:off x="4650432" y="2233531"/>
            <a:ext cx="1718271" cy="646288"/>
            <a:chOff x="0" y="-14483"/>
            <a:chExt cx="1718269" cy="646286"/>
          </a:xfrm>
        </p:grpSpPr>
        <p:sp>
          <p:nvSpPr>
            <p:cNvPr id="166" name="Rounded Rectangle"/>
            <p:cNvSpPr/>
            <p:nvPr/>
          </p:nvSpPr>
          <p:spPr>
            <a:xfrm>
              <a:off x="0" y="41123"/>
              <a:ext cx="1718269" cy="535076"/>
            </a:xfrm>
            <a:prstGeom prst="roundRect">
              <a:avLst>
                <a:gd name="adj" fmla="val 16667"/>
              </a:avLst>
            </a:prstGeom>
            <a:gradFill flip="none" rotWithShape="1">
              <a:gsLst>
                <a:gs pos="0">
                  <a:srgbClr val="FF932B"/>
                </a:gs>
                <a:gs pos="100000">
                  <a:srgbClr val="FFB673"/>
                </a:gs>
              </a:gsLst>
              <a:lin ang="16200000" scaled="0"/>
            </a:gradFill>
            <a:ln w="9525" cap="flat">
              <a:solidFill>
                <a:srgbClr val="F5913F"/>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67" name="Container…"/>
            <p:cNvSpPr txBox="1"/>
            <p:nvPr/>
          </p:nvSpPr>
          <p:spPr>
            <a:xfrm>
              <a:off x="26120" y="-14483"/>
              <a:ext cx="1666028" cy="6462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sz="1800" dirty="0">
                  <a:solidFill>
                    <a:schemeClr val="accent1"/>
                  </a:solidFill>
                </a:rPr>
                <a:t>Container</a:t>
              </a:r>
            </a:p>
            <a:p>
              <a:pPr algn="ctr">
                <a:defRPr sz="1800">
                  <a:solidFill>
                    <a:srgbClr val="FFFFFF"/>
                  </a:solidFill>
                </a:defRPr>
              </a:pPr>
              <a:r>
                <a:rPr sz="1800" dirty="0">
                  <a:solidFill>
                    <a:schemeClr val="accent1"/>
                  </a:solidFill>
                </a:rPr>
                <a:t>cid1</a:t>
              </a:r>
            </a:p>
          </p:txBody>
        </p:sp>
      </p:grpSp>
      <p:sp>
        <p:nvSpPr>
          <p:cNvPr id="169" name="Shape 119"/>
          <p:cNvSpPr/>
          <p:nvPr/>
        </p:nvSpPr>
        <p:spPr>
          <a:xfrm flipV="1">
            <a:off x="2183104" y="2556676"/>
            <a:ext cx="2462567" cy="2"/>
          </a:xfrm>
          <a:prstGeom prst="line">
            <a:avLst/>
          </a:prstGeom>
          <a:ln w="25400">
            <a:solidFill>
              <a:schemeClr val="accent1"/>
            </a:solidFill>
            <a:tailEnd type="triangle"/>
          </a:ln>
          <a:effectLst>
            <a:outerShdw blurRad="38100" dist="20000" dir="5400000" rotWithShape="0">
              <a:srgbClr val="000000">
                <a:alpha val="37647"/>
              </a:srgbClr>
            </a:outerShdw>
          </a:effectLst>
        </p:spPr>
        <p:txBody>
          <a:bodyPr lIns="45718" tIns="45718" rIns="45718" bIns="45718"/>
          <a:lstStyle/>
          <a:p>
            <a:endParaRPr/>
          </a:p>
        </p:txBody>
      </p:sp>
      <p:sp>
        <p:nvSpPr>
          <p:cNvPr id="170" name="Shape 120"/>
          <p:cNvSpPr txBox="1"/>
          <p:nvPr/>
        </p:nvSpPr>
        <p:spPr>
          <a:xfrm>
            <a:off x="3118660" y="2296173"/>
            <a:ext cx="518092" cy="3506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run</a:t>
            </a:r>
          </a:p>
        </p:txBody>
      </p:sp>
      <p:grpSp>
        <p:nvGrpSpPr>
          <p:cNvPr id="173" name="Shape 121"/>
          <p:cNvGrpSpPr/>
          <p:nvPr/>
        </p:nvGrpSpPr>
        <p:grpSpPr>
          <a:xfrm>
            <a:off x="4650432" y="3293429"/>
            <a:ext cx="1718271" cy="646288"/>
            <a:chOff x="0" y="-14483"/>
            <a:chExt cx="1718269" cy="646286"/>
          </a:xfrm>
        </p:grpSpPr>
        <p:sp>
          <p:nvSpPr>
            <p:cNvPr id="171" name="Rounded Rectangle"/>
            <p:cNvSpPr/>
            <p:nvPr/>
          </p:nvSpPr>
          <p:spPr>
            <a:xfrm>
              <a:off x="0" y="41123"/>
              <a:ext cx="1718269" cy="535077"/>
            </a:xfrm>
            <a:prstGeom prst="roundRect">
              <a:avLst>
                <a:gd name="adj" fmla="val 16667"/>
              </a:avLst>
            </a:prstGeom>
            <a:gradFill flip="none" rotWithShape="1">
              <a:gsLst>
                <a:gs pos="0">
                  <a:srgbClr val="FF932B"/>
                </a:gs>
                <a:gs pos="100000">
                  <a:srgbClr val="FFB673"/>
                </a:gs>
              </a:gsLst>
              <a:lin ang="16200000" scaled="0"/>
            </a:gradFill>
            <a:ln w="9525" cap="flat">
              <a:solidFill>
                <a:srgbClr val="F5913F"/>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72" name="Container…"/>
            <p:cNvSpPr txBox="1"/>
            <p:nvPr/>
          </p:nvSpPr>
          <p:spPr>
            <a:xfrm>
              <a:off x="26120" y="-14483"/>
              <a:ext cx="1666028" cy="6462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sz="1800" dirty="0">
                  <a:solidFill>
                    <a:schemeClr val="accent1"/>
                  </a:solidFill>
                </a:rPr>
                <a:t>Container</a:t>
              </a:r>
            </a:p>
            <a:p>
              <a:pPr algn="ctr">
                <a:defRPr sz="1800">
                  <a:solidFill>
                    <a:srgbClr val="FFFFFF"/>
                  </a:solidFill>
                </a:defRPr>
              </a:pPr>
              <a:r>
                <a:rPr sz="1800" dirty="0">
                  <a:solidFill>
                    <a:schemeClr val="accent1"/>
                  </a:solidFill>
                </a:rPr>
                <a:t>cid1</a:t>
              </a:r>
            </a:p>
          </p:txBody>
        </p:sp>
      </p:grpSp>
      <p:sp>
        <p:nvSpPr>
          <p:cNvPr id="174" name="Shape 122"/>
          <p:cNvSpPr/>
          <p:nvPr/>
        </p:nvSpPr>
        <p:spPr>
          <a:xfrm>
            <a:off x="5509566" y="2865154"/>
            <a:ext cx="1" cy="442760"/>
          </a:xfrm>
          <a:prstGeom prst="line">
            <a:avLst/>
          </a:prstGeom>
          <a:ln w="25400">
            <a:solidFill>
              <a:schemeClr val="accent1"/>
            </a:solidFill>
            <a:tailEnd type="triangle"/>
          </a:ln>
          <a:effectLst>
            <a:outerShdw blurRad="38100" dist="20000" dir="5400000" rotWithShape="0">
              <a:srgbClr val="000000">
                <a:alpha val="37647"/>
              </a:srgbClr>
            </a:outerShdw>
          </a:effectLst>
        </p:spPr>
        <p:txBody>
          <a:bodyPr lIns="45718" tIns="45718" rIns="45718" bIns="45718"/>
          <a:lstStyle/>
          <a:p>
            <a:endParaRPr/>
          </a:p>
        </p:txBody>
      </p:sp>
      <p:sp>
        <p:nvSpPr>
          <p:cNvPr id="175" name="Shape 123"/>
          <p:cNvSpPr txBox="1"/>
          <p:nvPr/>
        </p:nvSpPr>
        <p:spPr>
          <a:xfrm>
            <a:off x="5480622" y="2943001"/>
            <a:ext cx="1962396" cy="350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cmd → new state</a:t>
            </a:r>
          </a:p>
        </p:txBody>
      </p:sp>
      <p:sp>
        <p:nvSpPr>
          <p:cNvPr id="176" name="Shape 124"/>
          <p:cNvSpPr/>
          <p:nvPr/>
        </p:nvSpPr>
        <p:spPr>
          <a:xfrm flipH="1" flipV="1">
            <a:off x="2194931" y="3614774"/>
            <a:ext cx="2455502" cy="1802"/>
          </a:xfrm>
          <a:prstGeom prst="line">
            <a:avLst/>
          </a:prstGeom>
          <a:ln w="25400">
            <a:solidFill>
              <a:schemeClr val="accent1"/>
            </a:solidFill>
            <a:tailEnd type="triangle"/>
          </a:ln>
          <a:effectLst>
            <a:outerShdw blurRad="38100" dist="20000" dir="5400000" rotWithShape="0">
              <a:srgbClr val="000000">
                <a:alpha val="37647"/>
              </a:srgbClr>
            </a:outerShdw>
          </a:effectLst>
        </p:spPr>
        <p:txBody>
          <a:bodyPr lIns="45718" tIns="45718" rIns="45718" bIns="45718"/>
          <a:lstStyle/>
          <a:p>
            <a:endParaRPr/>
          </a:p>
        </p:txBody>
      </p:sp>
      <p:grpSp>
        <p:nvGrpSpPr>
          <p:cNvPr id="179" name="Shape 125"/>
          <p:cNvGrpSpPr/>
          <p:nvPr/>
        </p:nvGrpSpPr>
        <p:grpSpPr>
          <a:xfrm>
            <a:off x="476545" y="3291588"/>
            <a:ext cx="1718270" cy="646288"/>
            <a:chOff x="0" y="-14483"/>
            <a:chExt cx="1718269" cy="646286"/>
          </a:xfrm>
        </p:grpSpPr>
        <p:sp>
          <p:nvSpPr>
            <p:cNvPr id="177" name="Rectangle"/>
            <p:cNvSpPr/>
            <p:nvPr/>
          </p:nvSpPr>
          <p:spPr>
            <a:xfrm>
              <a:off x="0" y="41123"/>
              <a:ext cx="1718269" cy="535076"/>
            </a:xfrm>
            <a:prstGeom prst="rect">
              <a:avLst/>
            </a:prstGeom>
            <a:gradFill flip="none" rotWithShape="1">
              <a:gsLst>
                <a:gs pos="0">
                  <a:srgbClr val="FF0000"/>
                </a:gs>
                <a:gs pos="100000">
                  <a:srgbClr val="FF7175"/>
                </a:gs>
              </a:gsLst>
              <a:lin ang="16200000" scaled="0"/>
            </a:gradFill>
            <a:ln w="9525" cap="flat">
              <a:solidFill>
                <a:srgbClr val="E70012"/>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78" name="New Image…"/>
            <p:cNvSpPr txBox="1"/>
            <p:nvPr/>
          </p:nvSpPr>
          <p:spPr>
            <a:xfrm>
              <a:off x="0" y="-14483"/>
              <a:ext cx="1718269" cy="64628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sz="1800" dirty="0">
                  <a:solidFill>
                    <a:schemeClr val="accent1"/>
                  </a:solidFill>
                </a:rPr>
                <a:t>New Image</a:t>
              </a:r>
            </a:p>
            <a:p>
              <a:pPr algn="ctr">
                <a:defRPr sz="1800">
                  <a:solidFill>
                    <a:srgbClr val="FFFFFF"/>
                  </a:solidFill>
                </a:defRPr>
              </a:pPr>
              <a:r>
                <a:rPr sz="1800" dirty="0">
                  <a:solidFill>
                    <a:schemeClr val="accent1"/>
                  </a:solidFill>
                </a:rPr>
                <a:t>iid1</a:t>
              </a:r>
            </a:p>
          </p:txBody>
        </p:sp>
      </p:grpSp>
      <p:sp>
        <p:nvSpPr>
          <p:cNvPr id="180" name="Shape 126"/>
          <p:cNvSpPr txBox="1"/>
          <p:nvPr/>
        </p:nvSpPr>
        <p:spPr>
          <a:xfrm>
            <a:off x="2974665" y="3349037"/>
            <a:ext cx="928458" cy="350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commit</a:t>
            </a:r>
          </a:p>
        </p:txBody>
      </p:sp>
      <p:sp>
        <p:nvSpPr>
          <p:cNvPr id="181" name="Shape 127"/>
          <p:cNvSpPr/>
          <p:nvPr/>
        </p:nvSpPr>
        <p:spPr>
          <a:xfrm flipH="1" flipV="1">
            <a:off x="1324149" y="2865155"/>
            <a:ext cx="6784" cy="440918"/>
          </a:xfrm>
          <a:prstGeom prst="line">
            <a:avLst/>
          </a:prstGeom>
          <a:ln w="25400">
            <a:solidFill>
              <a:schemeClr val="accent1"/>
            </a:solidFill>
            <a:tailEnd type="triangle"/>
          </a:ln>
          <a:effectLst>
            <a:outerShdw blurRad="38100" dist="20000" dir="5400000" rotWithShape="0">
              <a:srgbClr val="000000">
                <a:alpha val="37647"/>
              </a:srgbClr>
            </a:outerShdw>
          </a:effectLst>
        </p:spPr>
        <p:txBody>
          <a:bodyPr lIns="45718" tIns="45718" rIns="45718" bIns="45718"/>
          <a:lstStyle/>
          <a:p>
            <a:endParaRPr/>
          </a:p>
        </p:txBody>
      </p:sp>
      <p:sp>
        <p:nvSpPr>
          <p:cNvPr id="182" name="Shape 128"/>
          <p:cNvSpPr txBox="1"/>
          <p:nvPr/>
        </p:nvSpPr>
        <p:spPr>
          <a:xfrm>
            <a:off x="1296223" y="2958408"/>
            <a:ext cx="1402951" cy="350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base image</a:t>
            </a:r>
          </a:p>
        </p:txBody>
      </p:sp>
      <p:grpSp>
        <p:nvGrpSpPr>
          <p:cNvPr id="185" name="Shape 129"/>
          <p:cNvGrpSpPr/>
          <p:nvPr/>
        </p:nvGrpSpPr>
        <p:grpSpPr>
          <a:xfrm>
            <a:off x="4705698" y="4085792"/>
            <a:ext cx="1718271" cy="646288"/>
            <a:chOff x="0" y="-14484"/>
            <a:chExt cx="1718269" cy="646287"/>
          </a:xfrm>
        </p:grpSpPr>
        <p:sp>
          <p:nvSpPr>
            <p:cNvPr id="183" name="Rounded Rectangle"/>
            <p:cNvSpPr/>
            <p:nvPr/>
          </p:nvSpPr>
          <p:spPr>
            <a:xfrm>
              <a:off x="0" y="41123"/>
              <a:ext cx="1718269" cy="535076"/>
            </a:xfrm>
            <a:prstGeom prst="roundRect">
              <a:avLst>
                <a:gd name="adj" fmla="val 16667"/>
              </a:avLst>
            </a:prstGeom>
            <a:gradFill flip="none" rotWithShape="1">
              <a:gsLst>
                <a:gs pos="0">
                  <a:srgbClr val="FF932B"/>
                </a:gs>
                <a:gs pos="100000">
                  <a:srgbClr val="FFB673"/>
                </a:gs>
              </a:gsLst>
              <a:lin ang="16200000" scaled="0"/>
            </a:gradFill>
            <a:ln w="9525" cap="flat">
              <a:solidFill>
                <a:srgbClr val="F5913F"/>
              </a:solidFill>
              <a:prstDash val="solid"/>
              <a:round/>
            </a:ln>
            <a:effectLst>
              <a:outerShdw blurRad="38100" dist="23000" dir="5400000" rotWithShape="0">
                <a:srgbClr val="000000">
                  <a:alpha val="34901"/>
                </a:srgbClr>
              </a:outerShdw>
            </a:effectLst>
          </p:spPr>
          <p:txBody>
            <a:bodyPr wrap="square" lIns="45718" tIns="45718" rIns="45718" bIns="45718" numCol="1" anchor="ctr">
              <a:noAutofit/>
            </a:bodyPr>
            <a:lstStyle/>
            <a:p>
              <a:pPr algn="ctr"/>
              <a:endParaRPr/>
            </a:p>
          </p:txBody>
        </p:sp>
        <p:sp>
          <p:nvSpPr>
            <p:cNvPr id="184" name="Container…"/>
            <p:cNvSpPr txBox="1"/>
            <p:nvPr/>
          </p:nvSpPr>
          <p:spPr>
            <a:xfrm>
              <a:off x="26120" y="-14484"/>
              <a:ext cx="1666028" cy="64628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699" tIns="45699" rIns="45699" bIns="45699" numCol="1" anchor="ctr">
              <a:spAutoFit/>
            </a:bodyPr>
            <a:lstStyle/>
            <a:p>
              <a:pPr algn="ctr">
                <a:defRPr sz="1800">
                  <a:solidFill>
                    <a:srgbClr val="FFFFFF"/>
                  </a:solidFill>
                </a:defRPr>
              </a:pPr>
              <a:r>
                <a:rPr sz="1800" dirty="0">
                  <a:solidFill>
                    <a:schemeClr val="accent1"/>
                  </a:solidFill>
                </a:rPr>
                <a:t>Container</a:t>
              </a:r>
            </a:p>
            <a:p>
              <a:pPr algn="ctr">
                <a:defRPr sz="1800">
                  <a:solidFill>
                    <a:srgbClr val="FFFFFF"/>
                  </a:solidFill>
                </a:defRPr>
              </a:pPr>
              <a:r>
                <a:rPr sz="1800" dirty="0">
                  <a:solidFill>
                    <a:schemeClr val="accent1"/>
                  </a:solidFill>
                </a:rPr>
                <a:t>cid2</a:t>
              </a:r>
            </a:p>
          </p:txBody>
        </p:sp>
      </p:grpSp>
      <p:sp>
        <p:nvSpPr>
          <p:cNvPr id="186" name="Shape 130"/>
          <p:cNvSpPr/>
          <p:nvPr/>
        </p:nvSpPr>
        <p:spPr>
          <a:xfrm>
            <a:off x="2199378" y="3776929"/>
            <a:ext cx="2501559" cy="469776"/>
          </a:xfrm>
          <a:prstGeom prst="line">
            <a:avLst/>
          </a:prstGeom>
          <a:ln w="25400">
            <a:solidFill>
              <a:schemeClr val="accent1"/>
            </a:solidFill>
            <a:tailEnd type="triangle"/>
          </a:ln>
          <a:effectLst>
            <a:outerShdw blurRad="38100" dist="20000" dir="5400000" rotWithShape="0">
              <a:srgbClr val="000000">
                <a:alpha val="37647"/>
              </a:srgbClr>
            </a:outerShdw>
          </a:effectLst>
        </p:spPr>
        <p:txBody>
          <a:bodyPr lIns="45718" tIns="45718" rIns="45718" bIns="45718"/>
          <a:lstStyle/>
          <a:p>
            <a:endParaRPr/>
          </a:p>
        </p:txBody>
      </p:sp>
      <p:sp>
        <p:nvSpPr>
          <p:cNvPr id="187" name="Shape 131"/>
          <p:cNvSpPr txBox="1"/>
          <p:nvPr/>
        </p:nvSpPr>
        <p:spPr>
          <a:xfrm>
            <a:off x="3179847" y="3891731"/>
            <a:ext cx="518092" cy="3506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lvl1pPr>
              <a:defRPr sz="1800"/>
            </a:lvl1pPr>
          </a:lstStyle>
          <a:p>
            <a:r>
              <a:t>run</a:t>
            </a:r>
          </a:p>
        </p:txBody>
      </p:sp>
      <p:sp>
        <p:nvSpPr>
          <p:cNvPr id="2" name="Slide Number Placeholder 1"/>
          <p:cNvSpPr>
            <a:spLocks noGrp="1"/>
          </p:cNvSpPr>
          <p:nvPr>
            <p:ph type="sldNum" sz="quarter" idx="2"/>
          </p:nvPr>
        </p:nvSpPr>
        <p:spPr/>
        <p:txBody>
          <a:bodyPr/>
          <a:lstStyle/>
          <a:p>
            <a:fld id="{86CB4B4D-7CA3-9044-876B-883B54F8677D}" type="slidenum">
              <a:rPr lang="en-US" smtClean="0"/>
              <a:t>19</a:t>
            </a:fld>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6">
            <a:extLst>
              <a:ext uri="{FF2B5EF4-FFF2-40B4-BE49-F238E27FC236}">
                <a16:creationId xmlns:a16="http://schemas.microsoft.com/office/drawing/2014/main" id="{EA09ED6F-887C-409D-976A-E3149E765C3D}"/>
              </a:ext>
            </a:extLst>
          </p:cNvPr>
          <p:cNvSpPr txBox="1">
            <a:spLocks/>
          </p:cNvSpPr>
          <p:nvPr/>
        </p:nvSpPr>
        <p:spPr>
          <a:xfrm>
            <a:off x="-122662" y="723486"/>
            <a:ext cx="9266661" cy="4142674"/>
          </a:xfrm>
          <a:prstGeom prst="rect">
            <a:avLst/>
          </a:prstGeom>
        </p:spPr>
        <p:txBody>
          <a:bodyPr/>
          <a:lstStyle>
            <a:lvl1pPr marL="274320" marR="0" indent="-117475"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1pPr>
            <a:lvl2pPr marL="640080" marR="0" indent="-12954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2pPr>
            <a:lvl3pPr marL="914400" marR="0" indent="-160655"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3pPr>
            <a:lvl4pPr marL="1188719" marR="0" indent="-12826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4pPr>
            <a:lvl5pPr marL="1463038" marR="0" indent="-135888"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a:lstStyle>
          <a:p>
            <a:pPr indent="0" defTabSz="859536" hangingPunct="1">
              <a:spcBef>
                <a:spcPts val="400"/>
              </a:spcBef>
              <a:buNone/>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a:t>
            </a:r>
          </a:p>
          <a:p>
            <a:pPr marL="446088" indent="-268288"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2400" b="1" dirty="0">
                <a:solidFill>
                  <a:srgbClr val="03495C"/>
                </a:solidFill>
                <a:latin typeface="Comic Sans MS"/>
                <a:ea typeface="Comic Sans MS"/>
                <a:cs typeface="Comic Sans MS"/>
                <a:sym typeface="Comic Sans MS"/>
              </a:rPr>
              <a:t>Docker was developed by </a:t>
            </a:r>
            <a:r>
              <a:rPr lang="en-US" sz="2400" b="1" dirty="0">
                <a:solidFill>
                  <a:srgbClr val="03495C"/>
                </a:solidFill>
                <a:latin typeface="Comic Sans MS"/>
              </a:rPr>
              <a:t>Docker Inc.</a:t>
            </a:r>
            <a:r>
              <a:rPr lang="en-US" sz="2400" b="1" dirty="0">
                <a:solidFill>
                  <a:srgbClr val="03495C"/>
                </a:solidFill>
                <a:latin typeface="Comic Sans MS"/>
                <a:sym typeface="Comic Sans MS"/>
              </a:rPr>
              <a:t> </a:t>
            </a:r>
            <a:r>
              <a:rPr lang="en-US" sz="2400" b="1" dirty="0">
                <a:solidFill>
                  <a:srgbClr val="03495C"/>
                </a:solidFill>
                <a:latin typeface="Comic Sans MS"/>
                <a:ea typeface="Comic Sans MS"/>
                <a:cs typeface="Comic Sans MS"/>
                <a:sym typeface="Comic Sans MS"/>
              </a:rPr>
              <a:t>but relies heavily on the docker community, </a:t>
            </a:r>
            <a:r>
              <a:rPr lang="en-US" sz="2400" b="1" dirty="0" err="1">
                <a:solidFill>
                  <a:srgbClr val="03495C"/>
                </a:solidFill>
                <a:latin typeface="Comic Sans MS"/>
                <a:ea typeface="Comic Sans MS"/>
                <a:cs typeface="Comic Sans MS"/>
                <a:sym typeface="Comic Sans MS"/>
              </a:rPr>
              <a:t>Redhat</a:t>
            </a:r>
            <a:r>
              <a:rPr lang="en-US" sz="2400" b="1" dirty="0">
                <a:solidFill>
                  <a:srgbClr val="03495C"/>
                </a:solidFill>
                <a:latin typeface="Comic Sans MS"/>
                <a:ea typeface="Comic Sans MS"/>
                <a:cs typeface="Comic Sans MS"/>
                <a:sym typeface="Comic Sans MS"/>
              </a:rPr>
              <a:t> in 2013, MS in 2014</a:t>
            </a:r>
          </a:p>
          <a:p>
            <a:pPr marL="446088" indent="-268288"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2400" b="1" dirty="0">
                <a:solidFill>
                  <a:srgbClr val="03495C"/>
                </a:solidFill>
                <a:latin typeface="Comic Sans MS"/>
              </a:rPr>
              <a:t>Uses the resource isolation features of the Linux kernel</a:t>
            </a:r>
            <a:endParaRPr lang="en-US" sz="2400" b="1" dirty="0">
              <a:solidFill>
                <a:srgbClr val="03495C"/>
              </a:solidFill>
              <a:latin typeface="Comic Sans MS"/>
              <a:sym typeface="Comic Sans MS"/>
            </a:endParaRP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2400" b="1" dirty="0">
                <a:solidFill>
                  <a:srgbClr val="03495C"/>
                </a:solidFill>
                <a:latin typeface="Comic Sans MS"/>
                <a:ea typeface="Comic Sans MS"/>
                <a:cs typeface="Comic Sans MS"/>
                <a:sym typeface="Comic Sans MS"/>
              </a:rPr>
              <a:t> We’re talking </a:t>
            </a:r>
            <a:r>
              <a:rPr lang="en-US" sz="2400" b="1" dirty="0" err="1">
                <a:solidFill>
                  <a:srgbClr val="03495C"/>
                </a:solidFill>
                <a:latin typeface="Comic Sans MS"/>
                <a:ea typeface="Comic Sans MS"/>
                <a:cs typeface="Comic Sans MS"/>
                <a:sym typeface="Comic Sans MS"/>
              </a:rPr>
              <a:t>linux</a:t>
            </a:r>
            <a:r>
              <a:rPr lang="en-US" sz="2400" b="1" dirty="0">
                <a:solidFill>
                  <a:srgbClr val="03495C"/>
                </a:solidFill>
                <a:latin typeface="Comic Sans MS"/>
                <a:ea typeface="Comic Sans MS"/>
                <a:cs typeface="Comic Sans MS"/>
                <a:sym typeface="Comic Sans MS"/>
              </a:rPr>
              <a:t> here, not windows (Docker desktop…)</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endParaRPr lang="en-US" sz="1800" b="1" dirty="0">
              <a:solidFill>
                <a:srgbClr val="03495C"/>
              </a:solidFill>
              <a:latin typeface="Comic Sans MS"/>
              <a:ea typeface="Comic Sans MS"/>
              <a:cs typeface="Comic Sans MS"/>
              <a:sym typeface="Comic Sans MS"/>
            </a:endParaRPr>
          </a:p>
        </p:txBody>
      </p:sp>
      <p:pic>
        <p:nvPicPr>
          <p:cNvPr id="8194" name="Picture 2" descr="Windows vs. Linux: Which Server is Better for You? | Catalyst ...">
            <a:extLst>
              <a:ext uri="{FF2B5EF4-FFF2-40B4-BE49-F238E27FC236}">
                <a16:creationId xmlns:a16="http://schemas.microsoft.com/office/drawing/2014/main" id="{6850D40F-C479-455D-AB81-88CF0DD0B1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4059" y="3355170"/>
            <a:ext cx="4003288" cy="2524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356179"/>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Text Placeholder 3"/>
          <p:cNvSpPr>
            <a:spLocks noGrp="1"/>
          </p:cNvSpPr>
          <p:nvPr>
            <p:ph type="body" sz="half" idx="13"/>
          </p:nvPr>
        </p:nvSpPr>
        <p:spPr/>
        <p:txBody>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20</a:t>
            </a:fld>
            <a:endParaRPr lang="en-US"/>
          </a:p>
        </p:txBody>
      </p:sp>
      <p:pic>
        <p:nvPicPr>
          <p:cNvPr id="2050" name="Picture 2" descr="×ª×××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714" y="1076189"/>
            <a:ext cx="7098633" cy="47296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39617D-E78D-D045-8F43-C046727CAFC5}"/>
              </a:ext>
            </a:extLst>
          </p:cNvPr>
          <p:cNvSpPr/>
          <p:nvPr/>
        </p:nvSpPr>
        <p:spPr>
          <a:xfrm>
            <a:off x="2195388" y="5882813"/>
            <a:ext cx="4753224" cy="523220"/>
          </a:xfrm>
          <a:prstGeom prst="rect">
            <a:avLst/>
          </a:prstGeom>
        </p:spPr>
        <p:txBody>
          <a:bodyPr wrap="none">
            <a:spAutoFit/>
          </a:bodyPr>
          <a:lstStyle/>
          <a:p>
            <a:r>
              <a:rPr lang="en-IL" dirty="0">
                <a:latin typeface="American Typewriter" panose="02090604020004020304" pitchFamily="18" charset="77"/>
                <a:cs typeface="Apple Chancery" panose="03020702040506060504" pitchFamily="66" charset="-79"/>
                <a:hlinkClick r:id="rId4"/>
              </a:rPr>
              <a:t>https://dockerlabs.collabnix.com/docker/cheatsheet/</a:t>
            </a:r>
            <a:endParaRPr lang="en-IL" dirty="0">
              <a:latin typeface="American Typewriter" panose="02090604020004020304" pitchFamily="18" charset="77"/>
              <a:cs typeface="Apple Chancery" panose="03020702040506060504" pitchFamily="66" charset="-79"/>
            </a:endParaRPr>
          </a:p>
          <a:p>
            <a:endParaRPr lang="en-IL" dirty="0">
              <a:latin typeface="American Typewriter" panose="02090604020004020304" pitchFamily="18" charset="77"/>
              <a:cs typeface="Apple Chancery" panose="03020702040506060504" pitchFamily="66" charset="-79"/>
            </a:endParaRPr>
          </a:p>
        </p:txBody>
      </p:sp>
    </p:spTree>
    <p:extLst>
      <p:ext uri="{BB962C8B-B14F-4D97-AF65-F5344CB8AC3E}">
        <p14:creationId xmlns:p14="http://schemas.microsoft.com/office/powerpoint/2010/main" val="19811427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23019" y="514351"/>
            <a:ext cx="3452019" cy="1162051"/>
          </a:xfrm>
          <a:prstGeom prst="rect">
            <a:avLst/>
          </a:prstGeom>
        </p:spPr>
        <p:txBody>
          <a:bodyPr/>
          <a:lstStyle>
            <a:lvl1pPr>
              <a:defRPr sz="4000" b="1">
                <a:solidFill>
                  <a:srgbClr val="004F6D"/>
                </a:solidFill>
                <a:latin typeface="Liron"/>
                <a:ea typeface="Liron"/>
                <a:cs typeface="Liron"/>
                <a:sym typeface="Liron"/>
              </a:defRPr>
            </a:lvl1pPr>
          </a:lstStyle>
          <a:p>
            <a:r>
              <a:t>Dockerfile</a:t>
            </a:r>
          </a:p>
        </p:txBody>
      </p:sp>
      <p:sp>
        <p:nvSpPr>
          <p:cNvPr id="190" name="Shape 139"/>
          <p:cNvSpPr txBox="1">
            <a:spLocks noGrp="1"/>
          </p:cNvSpPr>
          <p:nvPr>
            <p:ph type="body" idx="1"/>
          </p:nvPr>
        </p:nvSpPr>
        <p:spPr>
          <a:xfrm>
            <a:off x="-17117" y="1676400"/>
            <a:ext cx="8802591" cy="4572000"/>
          </a:xfrm>
          <a:prstGeom prst="rect">
            <a:avLst/>
          </a:prstGeom>
        </p:spPr>
        <p:txBody>
          <a:bodyPr/>
          <a:lstStyle/>
          <a:p>
            <a:pPr>
              <a:defRPr sz="2000" b="1">
                <a:solidFill>
                  <a:srgbClr val="03495C"/>
                </a:solidFill>
                <a:latin typeface="Comic Sans MS"/>
                <a:ea typeface="Comic Sans MS"/>
                <a:cs typeface="Comic Sans MS"/>
                <a:sym typeface="Comic Sans MS"/>
              </a:defRPr>
            </a:pPr>
            <a:r>
              <a:rPr dirty="0"/>
              <a:t>Create images automatically using a build script: «</a:t>
            </a:r>
            <a:r>
              <a:rPr dirty="0" err="1"/>
              <a:t>Dockerfile</a:t>
            </a:r>
            <a:r>
              <a:rPr dirty="0"/>
              <a:t>»</a:t>
            </a:r>
          </a:p>
          <a:p>
            <a:pPr>
              <a:defRPr sz="2000" b="1">
                <a:solidFill>
                  <a:srgbClr val="03495C"/>
                </a:solidFill>
                <a:latin typeface="Comic Sans MS"/>
                <a:ea typeface="Comic Sans MS"/>
                <a:cs typeface="Comic Sans MS"/>
                <a:sym typeface="Comic Sans MS"/>
              </a:defRPr>
            </a:pPr>
            <a:r>
              <a:rPr dirty="0"/>
              <a:t>Can be versioned in a version control system like </a:t>
            </a:r>
            <a:r>
              <a:rPr dirty="0" err="1"/>
              <a:t>Git</a:t>
            </a:r>
            <a:r>
              <a:rPr dirty="0"/>
              <a:t>, along with all dependencies</a:t>
            </a:r>
          </a:p>
        </p:txBody>
      </p:sp>
      <p:sp>
        <p:nvSpPr>
          <p:cNvPr id="2" name="Slide Number Placeholder 1"/>
          <p:cNvSpPr>
            <a:spLocks noGrp="1"/>
          </p:cNvSpPr>
          <p:nvPr>
            <p:ph type="sldNum" sz="quarter" idx="2"/>
          </p:nvPr>
        </p:nvSpPr>
        <p:spPr/>
        <p:txBody>
          <a:bodyPr/>
          <a:lstStyle/>
          <a:p>
            <a:fld id="{86CB4B4D-7CA3-9044-876B-883B54F8677D}" type="slidenum">
              <a:rPr lang="en-US" smtClean="0"/>
              <a:t>21</a:t>
            </a:fld>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38101" y="293879"/>
            <a:ext cx="6091239" cy="1162052"/>
          </a:xfrm>
          <a:prstGeom prst="rect">
            <a:avLst/>
          </a:prstGeom>
        </p:spPr>
        <p:txBody>
          <a:bodyPr/>
          <a:lstStyle>
            <a:lvl1pPr>
              <a:defRPr sz="4000" b="1">
                <a:solidFill>
                  <a:srgbClr val="004F6D"/>
                </a:solidFill>
                <a:latin typeface="Liron"/>
                <a:ea typeface="Liron"/>
                <a:cs typeface="Liron"/>
                <a:sym typeface="Liron"/>
              </a:defRPr>
            </a:lvl1pPr>
          </a:lstStyle>
          <a:p>
            <a:r>
              <a:rPr dirty="0" err="1"/>
              <a:t>Dockerfile</a:t>
            </a:r>
            <a:r>
              <a:rPr dirty="0"/>
              <a:t> Example</a:t>
            </a:r>
          </a:p>
        </p:txBody>
      </p:sp>
      <p:sp>
        <p:nvSpPr>
          <p:cNvPr id="193" name="Shape 148"/>
          <p:cNvSpPr txBox="1">
            <a:spLocks noGrp="1"/>
          </p:cNvSpPr>
          <p:nvPr>
            <p:ph type="body" idx="1"/>
          </p:nvPr>
        </p:nvSpPr>
        <p:spPr>
          <a:xfrm>
            <a:off x="38099" y="1399532"/>
            <a:ext cx="8648701" cy="5079526"/>
          </a:xfrm>
          <a:prstGeom prst="rect">
            <a:avLst/>
          </a:prstGeom>
        </p:spPr>
        <p:txBody>
          <a:bodyPr>
            <a:normAutofit fontScale="77500" lnSpcReduction="20000"/>
          </a:bodyPr>
          <a:lstStyle/>
          <a:p>
            <a:pPr defTabSz="896111">
              <a:lnSpc>
                <a:spcPct val="90000"/>
              </a:lnSpc>
              <a:spcBef>
                <a:spcPts val="400"/>
              </a:spcBef>
              <a:defRPr sz="1764" b="1">
                <a:solidFill>
                  <a:srgbClr val="03495C"/>
                </a:solidFill>
                <a:latin typeface="Comic Sans MS"/>
                <a:ea typeface="Comic Sans MS"/>
                <a:cs typeface="Comic Sans MS"/>
                <a:sym typeface="Comic Sans MS"/>
              </a:defRPr>
            </a:pPr>
            <a:r>
              <a:rPr dirty="0"/>
              <a:t>Try:</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dirty="0"/>
              <a:t>Create a directory name </a:t>
            </a:r>
            <a:r>
              <a:rPr sz="1764" b="1" dirty="0">
                <a:solidFill>
                  <a:srgbClr val="0070C0"/>
                </a:solidFill>
                <a:latin typeface="Comic Sans MS"/>
                <a:ea typeface="Comic Sans MS"/>
                <a:cs typeface="Comic Sans MS"/>
              </a:rPr>
              <a:t>Docker-Ex1</a:t>
            </a:r>
            <a:endParaRPr lang="en-US" sz="1764" b="1" dirty="0">
              <a:solidFill>
                <a:srgbClr val="0070C0"/>
              </a:solidFill>
              <a:latin typeface="Comic Sans MS"/>
              <a:ea typeface="Comic Sans MS"/>
              <a:cs typeface="Comic Sans MS"/>
            </a:endParaRP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764" b="1" dirty="0">
              <a:solidFill>
                <a:srgbClr val="0070C0"/>
              </a:solidFill>
              <a:latin typeface="Comic Sans MS"/>
              <a:ea typeface="Comic Sans MS"/>
              <a:cs typeface="Comic Sans MS"/>
            </a:endParaRP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764" b="1" dirty="0" err="1">
                <a:solidFill>
                  <a:srgbClr val="0070C0"/>
                </a:solidFill>
                <a:latin typeface="Comic Sans MS"/>
                <a:ea typeface="Comic Sans MS"/>
                <a:cs typeface="Comic Sans MS"/>
              </a:rPr>
              <a:t>mkdir</a:t>
            </a:r>
            <a:r>
              <a:rPr lang="en-US" sz="1764" b="1" dirty="0">
                <a:solidFill>
                  <a:srgbClr val="0070C0"/>
                </a:solidFill>
                <a:latin typeface="Comic Sans MS"/>
                <a:ea typeface="Comic Sans MS"/>
                <a:cs typeface="Comic Sans MS"/>
              </a:rPr>
              <a:t> Docker-Ex1</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764" b="1" dirty="0">
              <a:solidFill>
                <a:srgbClr val="0070C0"/>
              </a:solidFill>
              <a:latin typeface="Comic Sans MS"/>
              <a:ea typeface="Comic Sans MS"/>
              <a:cs typeface="Comic Sans MS"/>
            </a:endParaRP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764" b="1" dirty="0">
                <a:solidFill>
                  <a:srgbClr val="0070C0"/>
                </a:solidFill>
                <a:latin typeface="Comic Sans MS"/>
                <a:ea typeface="Comic Sans MS"/>
                <a:cs typeface="Comic Sans MS"/>
              </a:rPr>
              <a:t>cd Docker-Ex1</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dirty="0"/>
              <a:t>Create a file named </a:t>
            </a:r>
            <a:r>
              <a:rPr sz="1764" b="1" dirty="0">
                <a:solidFill>
                  <a:srgbClr val="0070C0"/>
                </a:solidFill>
                <a:latin typeface="Comic Sans MS"/>
                <a:ea typeface="Comic Sans MS"/>
                <a:cs typeface="Comic Sans MS"/>
              </a:rPr>
              <a:t>message.sh</a:t>
            </a:r>
            <a:r>
              <a:rPr dirty="0"/>
              <a:t> in the </a:t>
            </a:r>
            <a:r>
              <a:rPr dirty="0">
                <a:solidFill>
                  <a:schemeClr val="accent2">
                    <a:lumMod val="60000"/>
                    <a:lumOff val="40000"/>
                  </a:schemeClr>
                </a:solidFill>
              </a:rPr>
              <a:t>Docker-Ex1</a:t>
            </a:r>
            <a:r>
              <a:rPr dirty="0"/>
              <a:t> directory:</a:t>
            </a:r>
            <a:endParaRPr lang="en-US" dirty="0"/>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dirty="0"/>
          </a:p>
          <a:p>
            <a:pPr lvl="1" indent="808634" defTabSz="896111">
              <a:lnSpc>
                <a:spcPct val="90000"/>
              </a:lnSpc>
              <a:spcBef>
                <a:spcPts val="400"/>
              </a:spcBef>
              <a:defRPr sz="1764" b="1">
                <a:solidFill>
                  <a:srgbClr val="03495C"/>
                </a:solidFill>
                <a:latin typeface="Comic Sans MS"/>
                <a:ea typeface="Comic Sans MS"/>
                <a:cs typeface="Comic Sans MS"/>
                <a:sym typeface="Comic Sans MS"/>
              </a:defRPr>
            </a:pPr>
            <a:r>
              <a:rPr dirty="0">
                <a:solidFill>
                  <a:srgbClr val="00B050"/>
                </a:solidFill>
              </a:rPr>
              <a:t>#!/bin/sh</a:t>
            </a:r>
            <a:endParaRPr lang="en-US" dirty="0">
              <a:solidFill>
                <a:srgbClr val="00B050"/>
              </a:solidFill>
            </a:endParaRPr>
          </a:p>
          <a:p>
            <a:pPr lvl="1" indent="808634" defTabSz="896111">
              <a:lnSpc>
                <a:spcPct val="90000"/>
              </a:lnSpc>
              <a:spcBef>
                <a:spcPts val="400"/>
              </a:spcBef>
              <a:defRPr sz="1764" b="1">
                <a:solidFill>
                  <a:srgbClr val="03495C"/>
                </a:solidFill>
                <a:latin typeface="Comic Sans MS"/>
                <a:ea typeface="Comic Sans MS"/>
                <a:cs typeface="Comic Sans MS"/>
                <a:sym typeface="Comic Sans MS"/>
              </a:defRPr>
            </a:pPr>
            <a:endParaRPr dirty="0">
              <a:solidFill>
                <a:srgbClr val="00B050"/>
              </a:solidFill>
            </a:endParaRPr>
          </a:p>
          <a:p>
            <a:pPr lvl="1" indent="808634" defTabSz="896111">
              <a:lnSpc>
                <a:spcPct val="90000"/>
              </a:lnSpc>
              <a:spcBef>
                <a:spcPts val="400"/>
              </a:spcBef>
              <a:defRPr sz="1764" b="1">
                <a:solidFill>
                  <a:srgbClr val="03495C"/>
                </a:solidFill>
                <a:latin typeface="Comic Sans MS"/>
                <a:ea typeface="Comic Sans MS"/>
                <a:cs typeface="Comic Sans MS"/>
                <a:sym typeface="Comic Sans MS"/>
              </a:defRPr>
            </a:pPr>
            <a:r>
              <a:rPr dirty="0">
                <a:solidFill>
                  <a:srgbClr val="00B050"/>
                </a:solidFill>
              </a:rPr>
              <a:t>echo This is from my </a:t>
            </a:r>
            <a:r>
              <a:rPr dirty="0" err="1">
                <a:solidFill>
                  <a:srgbClr val="00B050"/>
                </a:solidFill>
              </a:rPr>
              <a:t>dockerfile</a:t>
            </a:r>
            <a:endParaRPr dirty="0">
              <a:solidFill>
                <a:srgbClr val="00B050"/>
              </a:solidFill>
            </a:endParaRP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dirty="0"/>
              <a:t>Create a file named </a:t>
            </a:r>
            <a:r>
              <a:rPr dirty="0" err="1">
                <a:solidFill>
                  <a:srgbClr val="0070C0"/>
                </a:solidFill>
              </a:rPr>
              <a:t>Dockerfile</a:t>
            </a:r>
            <a:r>
              <a:rPr dirty="0"/>
              <a:t> </a:t>
            </a:r>
            <a:r>
              <a:rPr lang="en-US" dirty="0"/>
              <a:t>(capital D) </a:t>
            </a:r>
            <a:r>
              <a:rPr dirty="0"/>
              <a:t>under </a:t>
            </a:r>
            <a:r>
              <a:rPr dirty="0">
                <a:solidFill>
                  <a:schemeClr val="accent2">
                    <a:lumMod val="60000"/>
                    <a:lumOff val="40000"/>
                  </a:schemeClr>
                </a:solidFill>
              </a:rPr>
              <a:t>Docker-Ex1</a:t>
            </a:r>
            <a:r>
              <a:rPr dirty="0"/>
              <a:t> directory:</a:t>
            </a:r>
            <a:endParaRPr lang="en-US" dirty="0"/>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dirty="0">
              <a:solidFill>
                <a:srgbClr val="00B050"/>
              </a:solidFill>
            </a:endParaRPr>
          </a:p>
          <a:p>
            <a:pPr lvl="1" indent="803275" defTabSz="896111">
              <a:lnSpc>
                <a:spcPct val="90000"/>
              </a:lnSpc>
              <a:spcBef>
                <a:spcPts val="400"/>
              </a:spcBef>
              <a:defRPr sz="1764" b="1">
                <a:solidFill>
                  <a:srgbClr val="03495C"/>
                </a:solidFill>
                <a:latin typeface="Comic Sans MS"/>
                <a:ea typeface="Comic Sans MS"/>
                <a:cs typeface="Comic Sans MS"/>
                <a:sym typeface="Comic Sans MS"/>
              </a:defRPr>
            </a:pPr>
            <a:r>
              <a:rPr dirty="0">
                <a:solidFill>
                  <a:srgbClr val="00B050"/>
                </a:solidFill>
              </a:rPr>
              <a:t>FROM alpine</a:t>
            </a:r>
            <a:endParaRPr lang="en-US" dirty="0">
              <a:solidFill>
                <a:srgbClr val="00B050"/>
              </a:solidFill>
            </a:endParaRPr>
          </a:p>
          <a:p>
            <a:pPr lvl="1" indent="803275" defTabSz="896111">
              <a:lnSpc>
                <a:spcPct val="90000"/>
              </a:lnSpc>
              <a:spcBef>
                <a:spcPts val="400"/>
              </a:spcBef>
              <a:defRPr sz="1764" b="1">
                <a:solidFill>
                  <a:srgbClr val="03495C"/>
                </a:solidFill>
                <a:latin typeface="Comic Sans MS"/>
                <a:ea typeface="Comic Sans MS"/>
                <a:cs typeface="Comic Sans MS"/>
                <a:sym typeface="Comic Sans MS"/>
              </a:defRPr>
            </a:pPr>
            <a:endParaRPr lang="en-US" dirty="0">
              <a:solidFill>
                <a:srgbClr val="00B050"/>
              </a:solidFill>
            </a:endParaRPr>
          </a:p>
          <a:p>
            <a:pPr lvl="1" indent="803275" defTabSz="896111">
              <a:lnSpc>
                <a:spcPct val="90000"/>
              </a:lnSpc>
              <a:spcBef>
                <a:spcPts val="400"/>
              </a:spcBef>
              <a:defRPr sz="1764" b="1">
                <a:solidFill>
                  <a:srgbClr val="03495C"/>
                </a:solidFill>
                <a:latin typeface="Comic Sans MS"/>
                <a:ea typeface="Comic Sans MS"/>
                <a:cs typeface="Comic Sans MS"/>
                <a:sym typeface="Comic Sans MS"/>
              </a:defRPr>
            </a:pPr>
            <a:r>
              <a:rPr dirty="0">
                <a:solidFill>
                  <a:srgbClr val="00B050"/>
                </a:solidFill>
              </a:rPr>
              <a:t>COPY message.sh /</a:t>
            </a:r>
            <a:endParaRPr lang="en-US" dirty="0">
              <a:solidFill>
                <a:srgbClr val="00B050"/>
              </a:solidFill>
            </a:endParaRPr>
          </a:p>
          <a:p>
            <a:pPr lvl="1" indent="803275" defTabSz="896111">
              <a:lnSpc>
                <a:spcPct val="90000"/>
              </a:lnSpc>
              <a:spcBef>
                <a:spcPts val="400"/>
              </a:spcBef>
              <a:defRPr sz="1764" b="1">
                <a:solidFill>
                  <a:srgbClr val="03495C"/>
                </a:solidFill>
                <a:latin typeface="Comic Sans MS"/>
                <a:ea typeface="Comic Sans MS"/>
                <a:cs typeface="Comic Sans MS"/>
                <a:sym typeface="Comic Sans MS"/>
              </a:defRPr>
            </a:pPr>
            <a:endParaRPr dirty="0">
              <a:solidFill>
                <a:srgbClr val="00B050"/>
              </a:solidFill>
            </a:endParaRPr>
          </a:p>
          <a:p>
            <a:pPr lvl="1" indent="803275" defTabSz="896111">
              <a:lnSpc>
                <a:spcPct val="90000"/>
              </a:lnSpc>
              <a:spcBef>
                <a:spcPts val="400"/>
              </a:spcBef>
              <a:defRPr sz="1764" b="1">
                <a:solidFill>
                  <a:srgbClr val="03495C"/>
                </a:solidFill>
                <a:latin typeface="Comic Sans MS"/>
                <a:ea typeface="Comic Sans MS"/>
                <a:cs typeface="Comic Sans MS"/>
                <a:sym typeface="Comic Sans MS"/>
              </a:defRPr>
            </a:pPr>
            <a:r>
              <a:rPr dirty="0">
                <a:solidFill>
                  <a:srgbClr val="00B050"/>
                </a:solidFill>
              </a:rPr>
              <a:t>CMD ["</a:t>
            </a:r>
            <a:r>
              <a:rPr dirty="0" err="1">
                <a:solidFill>
                  <a:srgbClr val="00B050"/>
                </a:solidFill>
              </a:rPr>
              <a:t>sh</a:t>
            </a:r>
            <a:r>
              <a:rPr dirty="0">
                <a:solidFill>
                  <a:srgbClr val="00B050"/>
                </a:solidFill>
              </a:rPr>
              <a:t>", "message.sh"]</a:t>
            </a:r>
            <a:endParaRPr lang="en-US" dirty="0">
              <a:solidFill>
                <a:srgbClr val="00B050"/>
              </a:solidFill>
            </a:endParaRP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dirty="0"/>
              <a:t>cd .. </a:t>
            </a:r>
            <a:r>
              <a:rPr lang="en-US" sz="1200" b="1" dirty="0">
                <a:solidFill>
                  <a:srgbClr val="0070C0"/>
                </a:solidFill>
                <a:latin typeface="Comic Sans MS"/>
              </a:rPr>
              <a:t>#to go back to the root folder</a:t>
            </a:r>
            <a:endParaRPr sz="1200" b="1" dirty="0">
              <a:solidFill>
                <a:srgbClr val="0070C0"/>
              </a:solidFill>
              <a:latin typeface="Comic Sans MS"/>
            </a:endParaRPr>
          </a:p>
          <a:p>
            <a:pPr defTabSz="896111">
              <a:lnSpc>
                <a:spcPct val="90000"/>
              </a:lnSpc>
              <a:spcBef>
                <a:spcPts val="400"/>
              </a:spcBef>
              <a:defRPr sz="1764" b="1">
                <a:solidFill>
                  <a:srgbClr val="03495C"/>
                </a:solidFill>
                <a:latin typeface="Comic Sans MS"/>
                <a:ea typeface="Comic Sans MS"/>
                <a:cs typeface="Comic Sans MS"/>
                <a:sym typeface="Comic Sans MS"/>
              </a:defRPr>
            </a:pPr>
            <a:r>
              <a:rPr dirty="0"/>
              <a:t>docker build </a:t>
            </a:r>
            <a:r>
              <a:rPr lang="en-US" dirty="0"/>
              <a:t>-</a:t>
            </a:r>
            <a:r>
              <a:rPr dirty="0"/>
              <a:t>t </a:t>
            </a:r>
            <a:r>
              <a:rPr dirty="0" err="1"/>
              <a:t>alpine:MyFirstImage</a:t>
            </a:r>
            <a:r>
              <a:rPr dirty="0"/>
              <a:t> </a:t>
            </a:r>
            <a:r>
              <a:rPr dirty="0">
                <a:solidFill>
                  <a:schemeClr val="accent2">
                    <a:lumMod val="60000"/>
                    <a:lumOff val="40000"/>
                  </a:schemeClr>
                </a:solidFill>
              </a:rPr>
              <a:t>Docker-Ex1</a:t>
            </a:r>
            <a:r>
              <a:rPr lang="en-US" dirty="0">
                <a:solidFill>
                  <a:schemeClr val="accent2">
                    <a:lumMod val="60000"/>
                    <a:lumOff val="40000"/>
                  </a:schemeClr>
                </a:solidFill>
              </a:rPr>
              <a:t>/</a:t>
            </a:r>
            <a:r>
              <a:rPr lang="en-US" dirty="0"/>
              <a:t> </a:t>
            </a:r>
            <a:r>
              <a:rPr lang="en-US" sz="1200" b="1" dirty="0">
                <a:solidFill>
                  <a:srgbClr val="0070C0"/>
                </a:solidFill>
                <a:latin typeface="Comic Sans MS"/>
                <a:ea typeface="Comic Sans MS"/>
                <a:cs typeface="Comic Sans MS"/>
              </a:rPr>
              <a:t>#Note that you must always state the directory in which your </a:t>
            </a:r>
            <a:r>
              <a:rPr lang="en-US" sz="1200" b="1" dirty="0" err="1">
                <a:solidFill>
                  <a:srgbClr val="0070C0"/>
                </a:solidFill>
                <a:latin typeface="Comic Sans MS"/>
                <a:ea typeface="Comic Sans MS"/>
                <a:cs typeface="Comic Sans MS"/>
              </a:rPr>
              <a:t>Dockerfile</a:t>
            </a:r>
            <a:r>
              <a:rPr lang="en-US" sz="1200" b="1" dirty="0">
                <a:solidFill>
                  <a:srgbClr val="0070C0"/>
                </a:solidFill>
                <a:latin typeface="Comic Sans MS"/>
                <a:ea typeface="Comic Sans MS"/>
                <a:cs typeface="Comic Sans MS"/>
              </a:rPr>
              <a:t> exists, . (dot) for the current directory</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dirty="0"/>
              <a:t>docker run </a:t>
            </a:r>
            <a:r>
              <a:rPr lang="en-US" dirty="0" err="1"/>
              <a:t>alpine:MyFirstImage</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22</a:t>
            </a:fld>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38101" y="293879"/>
            <a:ext cx="7987482" cy="1162052"/>
          </a:xfrm>
          <a:prstGeom prst="rect">
            <a:avLst/>
          </a:prstGeom>
        </p:spPr>
        <p:txBody>
          <a:bodyPr>
            <a:normAutofit/>
          </a:bodyPr>
          <a:lstStyle>
            <a:lvl1pPr>
              <a:defRPr sz="4000" b="1">
                <a:solidFill>
                  <a:srgbClr val="004F6D"/>
                </a:solidFill>
                <a:latin typeface="Liron"/>
                <a:ea typeface="Liron"/>
                <a:cs typeface="Liron"/>
                <a:sym typeface="Liron"/>
              </a:defRPr>
            </a:lvl1pPr>
          </a:lstStyle>
          <a:p>
            <a:r>
              <a:rPr dirty="0" err="1"/>
              <a:t>Dockerfile</a:t>
            </a:r>
            <a:r>
              <a:rPr dirty="0"/>
              <a:t> </a:t>
            </a:r>
            <a:r>
              <a:rPr lang="en-US" dirty="0"/>
              <a:t>Selenium</a:t>
            </a:r>
            <a:br>
              <a:rPr lang="en-US" dirty="0"/>
            </a:br>
            <a:r>
              <a:rPr lang="en-US" sz="1000" dirty="0"/>
              <a:t>from </a:t>
            </a:r>
            <a:r>
              <a:rPr lang="en-US" sz="1000" dirty="0">
                <a:hlinkClick r:id="rId3"/>
              </a:rPr>
              <a:t>https://github.com/SeleniumHQ/docker-selenium/blob/master/NodeBase/Dockerfile</a:t>
            </a:r>
            <a:endParaRPr sz="1000" dirty="0"/>
          </a:p>
        </p:txBody>
      </p:sp>
      <p:sp>
        <p:nvSpPr>
          <p:cNvPr id="193" name="Shape 148"/>
          <p:cNvSpPr txBox="1">
            <a:spLocks noGrp="1"/>
          </p:cNvSpPr>
          <p:nvPr>
            <p:ph type="body" idx="1"/>
          </p:nvPr>
        </p:nvSpPr>
        <p:spPr>
          <a:xfrm>
            <a:off x="38100" y="1484595"/>
            <a:ext cx="7772400" cy="4572003"/>
          </a:xfrm>
          <a:prstGeom prst="rect">
            <a:avLst/>
          </a:prstGeom>
        </p:spPr>
        <p:txBody>
          <a:bodyPr>
            <a:noAutofit/>
          </a:bodyPr>
          <a:lstStyle/>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FROM selenium/base:3.141.59-palladium</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LABEL authors=</a:t>
            </a:r>
            <a:r>
              <a:rPr lang="en-US" sz="1000" dirty="0" err="1"/>
              <a:t>SeleniumHQ</a:t>
            </a: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USER root</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Xvfb</a:t>
            </a: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RUN apt-get update -</a:t>
            </a:r>
            <a:r>
              <a:rPr lang="en-US" sz="1000" dirty="0" err="1"/>
              <a:t>qqy</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apt-get -</a:t>
            </a:r>
            <a:r>
              <a:rPr lang="en-US" sz="1000" dirty="0" err="1"/>
              <a:t>qqy</a:t>
            </a:r>
            <a:r>
              <a:rPr lang="en-US" sz="1000" dirty="0"/>
              <a:t> install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xvfb</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t>
            </a:r>
            <a:r>
              <a:rPr lang="en-US" sz="1000" dirty="0" err="1"/>
              <a:t>rm</a:t>
            </a:r>
            <a:r>
              <a:rPr lang="en-US" sz="1000" dirty="0"/>
              <a:t> -</a:t>
            </a:r>
            <a:r>
              <a:rPr lang="en-US" sz="1000" dirty="0" err="1"/>
              <a:t>rf</a:t>
            </a:r>
            <a:r>
              <a:rPr lang="en-US" sz="1000" dirty="0"/>
              <a:t> /</a:t>
            </a:r>
            <a:r>
              <a:rPr lang="en-US" sz="1000" dirty="0" err="1"/>
              <a:t>var</a:t>
            </a:r>
            <a:r>
              <a:rPr lang="en-US" sz="1000" dirty="0"/>
              <a:t>/lib/apt/lists/* /</a:t>
            </a:r>
            <a:r>
              <a:rPr lang="en-US" sz="1000" dirty="0" err="1"/>
              <a:t>var</a:t>
            </a:r>
            <a:r>
              <a:rPr lang="en-US" sz="1000" dirty="0"/>
              <a:t>/cache/apt/*</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Locale and encoding settings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LANG_WHICH </a:t>
            </a:r>
            <a:r>
              <a:rPr lang="en-US" sz="1000" dirty="0" err="1"/>
              <a:t>en</a:t>
            </a: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LANG_WHERE US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ENCODING UTF-8</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LANGUAGE ${LANG_WHICH}_${LANG_WHERE}.${ENCODING}</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LANG ${LANGUAGE}</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Layer size: small: ~9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Layer size: small: ~9 MB </a:t>
            </a:r>
            <a:r>
              <a:rPr lang="en-US" sz="1000" dirty="0" err="1"/>
              <a:t>MB</a:t>
            </a:r>
            <a:r>
              <a:rPr lang="en-US" sz="1000" dirty="0"/>
              <a:t> (with --no-install-recommends)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RUN apt-get -</a:t>
            </a:r>
            <a:r>
              <a:rPr lang="en-US" sz="1000" dirty="0" err="1"/>
              <a:t>qqy</a:t>
            </a:r>
            <a:r>
              <a:rPr lang="en-US" sz="1000" dirty="0"/>
              <a:t> update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apt-get -</a:t>
            </a:r>
            <a:r>
              <a:rPr lang="en-US" sz="1000" dirty="0" err="1"/>
              <a:t>qqy</a:t>
            </a:r>
            <a:r>
              <a:rPr lang="en-US" sz="1000" dirty="0"/>
              <a:t> --no-install-recommends install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language-pack-</a:t>
            </a:r>
            <a:r>
              <a:rPr lang="en-US" sz="1000" dirty="0" err="1"/>
              <a:t>en</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tzdata</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locales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locale-gen ${LANGUAGE}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t>
            </a:r>
            <a:r>
              <a:rPr lang="en-US" sz="1000" dirty="0" err="1"/>
              <a:t>dpkg</a:t>
            </a:r>
            <a:r>
              <a:rPr lang="en-US" sz="1000" dirty="0"/>
              <a:t>-reconfigure --frontend </a:t>
            </a:r>
            <a:r>
              <a:rPr lang="en-US" sz="1000" dirty="0" err="1"/>
              <a:t>noninteractive</a:t>
            </a:r>
            <a:r>
              <a:rPr lang="en-US" sz="1000" dirty="0"/>
              <a:t> locales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apt-get -</a:t>
            </a:r>
            <a:r>
              <a:rPr lang="en-US" sz="1000" dirty="0" err="1"/>
              <a:t>qyy</a:t>
            </a:r>
            <a:r>
              <a:rPr lang="en-US" sz="1000" dirty="0"/>
              <a:t> </a:t>
            </a:r>
            <a:r>
              <a:rPr lang="en-US" sz="1000" dirty="0" err="1"/>
              <a:t>autoremove</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t>
            </a:r>
            <a:r>
              <a:rPr lang="en-US" sz="1000" dirty="0" err="1"/>
              <a:t>rm</a:t>
            </a:r>
            <a:r>
              <a:rPr lang="en-US" sz="1000" dirty="0"/>
              <a:t> -</a:t>
            </a:r>
            <a:r>
              <a:rPr lang="en-US" sz="1000" dirty="0" err="1"/>
              <a:t>rf</a:t>
            </a:r>
            <a:r>
              <a:rPr lang="en-US" sz="1000" dirty="0"/>
              <a:t> /</a:t>
            </a:r>
            <a:r>
              <a:rPr lang="en-US" sz="1000" dirty="0" err="1"/>
              <a:t>var</a:t>
            </a:r>
            <a:r>
              <a:rPr lang="en-US" sz="1000" dirty="0"/>
              <a:t>/lib/apt/lists/*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apt-get -</a:t>
            </a:r>
            <a:r>
              <a:rPr lang="en-US" sz="1000" dirty="0" err="1"/>
              <a:t>qyy</a:t>
            </a:r>
            <a:r>
              <a:rPr lang="en-US" sz="1000" dirty="0"/>
              <a:t> clean</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 libraries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libfontconfig</a:t>
            </a:r>
            <a:r>
              <a:rPr lang="en-US" sz="1000" dirty="0"/>
              <a:t>            ~1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libfreetype6             ~1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xfonts-cyrillic</a:t>
            </a:r>
            <a:r>
              <a:rPr lang="en-US" sz="1000" dirty="0"/>
              <a:t>          ~2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xfonts</a:t>
            </a:r>
            <a:r>
              <a:rPr lang="en-US" sz="1000" dirty="0"/>
              <a:t>-scalable          ~2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fonts-liberation         ~3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a:t>
            </a:r>
            <a:r>
              <a:rPr lang="en-US" sz="1000" dirty="0" err="1"/>
              <a:t>ipafont</a:t>
            </a:r>
            <a:r>
              <a:rPr lang="en-US" sz="1000" dirty="0"/>
              <a:t>-gothic     ~13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a:t>
            </a:r>
            <a:r>
              <a:rPr lang="en-US" sz="1000" dirty="0" err="1"/>
              <a:t>wqy</a:t>
            </a:r>
            <a:r>
              <a:rPr lang="en-US" sz="1000" dirty="0"/>
              <a:t>-</a:t>
            </a:r>
            <a:r>
              <a:rPr lang="en-US" sz="1000" dirty="0" err="1"/>
              <a:t>zenhei</a:t>
            </a:r>
            <a:r>
              <a:rPr lang="en-US" sz="1000" dirty="0"/>
              <a:t>         ~17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a:t>
            </a:r>
            <a:r>
              <a:rPr lang="en-US" sz="1000" dirty="0" err="1"/>
              <a:t>tlwg</a:t>
            </a:r>
            <a:r>
              <a:rPr lang="en-US" sz="1000" dirty="0"/>
              <a:t>-</a:t>
            </a:r>
            <a:r>
              <a:rPr lang="en-US" sz="1000" dirty="0" err="1"/>
              <a:t>loma-otf</a:t>
            </a:r>
            <a:r>
              <a:rPr lang="en-US" sz="1000" dirty="0"/>
              <a:t>      ~300 KB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ttf</a:t>
            </a:r>
            <a:r>
              <a:rPr lang="en-US" sz="1000" dirty="0"/>
              <a:t>-</a:t>
            </a:r>
            <a:r>
              <a:rPr lang="en-US" sz="1000" dirty="0" err="1"/>
              <a:t>ubuntu</a:t>
            </a:r>
            <a:r>
              <a:rPr lang="en-US" sz="1000" dirty="0"/>
              <a:t>-font-family   ~5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Ubuntu Font Family, sans-serif typeface hinted for clarity</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Removed packages: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xfonts-100dpi            ~6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xfonts-75dpi             ~6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Regarding fonts-liberation see:</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https://github.com/SeleniumHQ/docker-selenium/issues/383#issuecomment-278367069</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Layer size: small: 36.28 MB (with --no-install-recommends)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Layer size: small: 36.28 MB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RUN apt-get -</a:t>
            </a:r>
            <a:r>
              <a:rPr lang="en-US" sz="1000" dirty="0" err="1"/>
              <a:t>qqy</a:t>
            </a:r>
            <a:r>
              <a:rPr lang="en-US" sz="1000" dirty="0"/>
              <a:t> update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apt-get -</a:t>
            </a:r>
            <a:r>
              <a:rPr lang="en-US" sz="1000" dirty="0" err="1"/>
              <a:t>qqy</a:t>
            </a:r>
            <a:r>
              <a:rPr lang="en-US" sz="1000" dirty="0"/>
              <a:t> --no-install-recommends install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libfontconfig</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libfreetype6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xfonts-cyrillic</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xfonts</a:t>
            </a:r>
            <a:r>
              <a:rPr lang="en-US" sz="1000" dirty="0"/>
              <a:t>-scalable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fonts-liberation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a:t>
            </a:r>
            <a:r>
              <a:rPr lang="en-US" sz="1000" dirty="0" err="1"/>
              <a:t>ipafont</a:t>
            </a:r>
            <a:r>
              <a:rPr lang="en-US" sz="1000" dirty="0"/>
              <a:t>-gothic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a:t>
            </a:r>
            <a:r>
              <a:rPr lang="en-US" sz="1000" dirty="0" err="1"/>
              <a:t>wqy</a:t>
            </a:r>
            <a:r>
              <a:rPr lang="en-US" sz="1000" dirty="0"/>
              <a:t>-</a:t>
            </a:r>
            <a:r>
              <a:rPr lang="en-US" sz="1000" dirty="0" err="1"/>
              <a:t>zenhei</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fonts-</a:t>
            </a:r>
            <a:r>
              <a:rPr lang="en-US" sz="1000" dirty="0" err="1"/>
              <a:t>tlwg</a:t>
            </a:r>
            <a:r>
              <a:rPr lang="en-US" sz="1000" dirty="0"/>
              <a:t>-</a:t>
            </a:r>
            <a:r>
              <a:rPr lang="en-US" sz="1000" dirty="0" err="1"/>
              <a:t>loma-otf</a:t>
            </a:r>
            <a:r>
              <a:rPr lang="en-US" sz="1000" dirty="0"/>
              <a:t>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t>
            </a:r>
            <a:r>
              <a:rPr lang="en-US" sz="1000" dirty="0" err="1"/>
              <a:t>ttf</a:t>
            </a:r>
            <a:r>
              <a:rPr lang="en-US" sz="1000" dirty="0"/>
              <a:t>-</a:t>
            </a:r>
            <a:r>
              <a:rPr lang="en-US" sz="1000" dirty="0" err="1"/>
              <a:t>ubuntu</a:t>
            </a:r>
            <a:r>
              <a:rPr lang="en-US" sz="1000" dirty="0"/>
              <a:t>-font-family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t>
            </a:r>
            <a:r>
              <a:rPr lang="en-US" sz="1000" dirty="0" err="1"/>
              <a:t>rm</a:t>
            </a:r>
            <a:r>
              <a:rPr lang="en-US" sz="1000" dirty="0"/>
              <a:t> -</a:t>
            </a:r>
            <a:r>
              <a:rPr lang="en-US" sz="1000" dirty="0" err="1"/>
              <a:t>rf</a:t>
            </a:r>
            <a:r>
              <a:rPr lang="en-US" sz="1000" dirty="0"/>
              <a:t> /</a:t>
            </a:r>
            <a:r>
              <a:rPr lang="en-US" sz="1000" dirty="0" err="1"/>
              <a:t>var</a:t>
            </a:r>
            <a:r>
              <a:rPr lang="en-US" sz="1000" dirty="0"/>
              <a:t>/lib/apt/lists/*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&amp;&amp; apt-get -</a:t>
            </a:r>
            <a:r>
              <a:rPr lang="en-US" sz="1000" dirty="0" err="1"/>
              <a:t>qyy</a:t>
            </a:r>
            <a:r>
              <a:rPr lang="en-US" sz="1000" dirty="0"/>
              <a:t> clean</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Run the following commands as non-privileged user</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USER </a:t>
            </a:r>
            <a:r>
              <a:rPr lang="en-US" sz="1000" dirty="0" err="1"/>
              <a:t>seluser</a:t>
            </a: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Scripts to run Selenium Node and XVFB</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COPY start-selenium-node.sh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start-xvfb.sh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/opt/bin/</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Supervisor configuration file</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COPY </a:t>
            </a:r>
            <a:r>
              <a:rPr lang="en-US" sz="1000" dirty="0" err="1"/>
              <a:t>selenium.conf</a:t>
            </a:r>
            <a:r>
              <a:rPr lang="en-US" sz="1000" dirty="0"/>
              <a:t> /</a:t>
            </a:r>
            <a:r>
              <a:rPr lang="en-US" sz="1000" dirty="0" err="1"/>
              <a:t>etc</a:t>
            </a:r>
            <a:r>
              <a:rPr lang="en-US" sz="1000" dirty="0"/>
              <a:t>/supervisor/</a:t>
            </a:r>
            <a:r>
              <a:rPr lang="en-US" sz="1000" dirty="0" err="1"/>
              <a:t>conf.d</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Some configuration options</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SCREEN_WIDTH 1360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SCREEN_HEIGHT 1020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SCREEN_DEPTH 24</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DISPLAY :99.0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START_XVFB true</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Selenium Configuration</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As integer, maps to "</a:t>
            </a:r>
            <a:r>
              <a:rPr lang="en-US" sz="1000" dirty="0" err="1"/>
              <a:t>maxInstances</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NODE_MAX_INSTANCES 1</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As integer, maps to "</a:t>
            </a:r>
            <a:r>
              <a:rPr lang="en-US" sz="1000" dirty="0" err="1"/>
              <a:t>maxSession</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NODE_MAX_SESSION 1</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As address, maps to "host"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NODE_HOST 0.0.0.0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As integer, maps to "port"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NODE_PORT 5555</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In milliseconds, maps to "</a:t>
            </a:r>
            <a:r>
              <a:rPr lang="en-US" sz="1000" dirty="0" err="1"/>
              <a:t>registerCycle</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NODE_REGISTER_CYCLE 5000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In milliseconds, maps to "</a:t>
            </a:r>
            <a:r>
              <a:rPr lang="en-US" sz="1000" dirty="0" err="1"/>
              <a:t>nodePolling</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NODE_POLLING 5000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In milliseconds, maps to "</a:t>
            </a:r>
            <a:r>
              <a:rPr lang="en-US" sz="1000" dirty="0" err="1"/>
              <a:t>unregisterIfStillDownAfter</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NODE_UNREGISTER_IF_STILL_DOWN_AFTER 60000</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As integer, maps to "</a:t>
            </a:r>
            <a:r>
              <a:rPr lang="en-US" sz="1000" dirty="0" err="1"/>
              <a:t>downPollingLimit</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NODE_DOWN_POLLING_LIMIT 2</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As string, maps to "</a:t>
            </a:r>
            <a:r>
              <a:rPr lang="en-US" sz="1000" dirty="0" err="1"/>
              <a:t>applicationName</a:t>
            </a:r>
            <a:r>
              <a:rPr lang="en-US" sz="1000" dirty="0"/>
              <a:t>"</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NODE_APPLICATION_NAME ""</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Debug</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GRID_DEBUG false</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Following line fixes https://github.com/SeleniumHQ/docker-selenium/issues/87</a:t>
            </a:r>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ENV DBUS_SESSION_BUS_ADDRESS=/dev/null</a:t>
            </a:r>
          </a:p>
          <a:p>
            <a:pPr defTabSz="896111">
              <a:lnSpc>
                <a:spcPct val="90000"/>
              </a:lnSpc>
              <a:spcBef>
                <a:spcPts val="400"/>
              </a:spcBef>
              <a:defRPr sz="1764" b="1">
                <a:solidFill>
                  <a:srgbClr val="03495C"/>
                </a:solidFill>
                <a:latin typeface="Comic Sans MS"/>
                <a:ea typeface="Comic Sans MS"/>
                <a:cs typeface="Comic Sans MS"/>
                <a:sym typeface="Comic Sans MS"/>
              </a:defRPr>
            </a:pP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 Creating base directory for </a:t>
            </a:r>
            <a:r>
              <a:rPr lang="en-US" sz="1000" dirty="0" err="1"/>
              <a:t>Xvfb</a:t>
            </a:r>
            <a:endParaRPr lang="en-US" sz="1000" dirty="0"/>
          </a:p>
          <a:p>
            <a:pPr defTabSz="896111">
              <a:lnSpc>
                <a:spcPct val="90000"/>
              </a:lnSpc>
              <a:spcBef>
                <a:spcPts val="400"/>
              </a:spcBef>
              <a:defRPr sz="1764" b="1">
                <a:solidFill>
                  <a:srgbClr val="03495C"/>
                </a:solidFill>
                <a:latin typeface="Comic Sans MS"/>
                <a:ea typeface="Comic Sans MS"/>
                <a:cs typeface="Comic Sans MS"/>
                <a:sym typeface="Comic Sans MS"/>
              </a:defRPr>
            </a:pPr>
            <a:r>
              <a:rPr lang="en-US" sz="1000" dirty="0"/>
              <a:t>RUN  </a:t>
            </a:r>
            <a:r>
              <a:rPr lang="en-US" sz="1000" dirty="0" err="1"/>
              <a:t>sudo</a:t>
            </a:r>
            <a:r>
              <a:rPr lang="en-US" sz="1000" dirty="0"/>
              <a:t> </a:t>
            </a:r>
            <a:r>
              <a:rPr lang="en-US" sz="1000" dirty="0" err="1"/>
              <a:t>mkdir</a:t>
            </a:r>
            <a:r>
              <a:rPr lang="en-US" sz="1000" dirty="0"/>
              <a:t> -p /</a:t>
            </a:r>
            <a:r>
              <a:rPr lang="en-US" sz="1000" dirty="0" err="1"/>
              <a:t>tmp</a:t>
            </a:r>
            <a:r>
              <a:rPr lang="en-US" sz="1000" dirty="0"/>
              <a:t>/.X11-unix &amp;&amp; </a:t>
            </a:r>
            <a:r>
              <a:rPr lang="en-US" sz="1000" dirty="0" err="1"/>
              <a:t>sudo</a:t>
            </a:r>
            <a:r>
              <a:rPr lang="en-US" sz="1000" dirty="0"/>
              <a:t> </a:t>
            </a:r>
            <a:r>
              <a:rPr lang="en-US" sz="1000" dirty="0" err="1"/>
              <a:t>chmod</a:t>
            </a:r>
            <a:r>
              <a:rPr lang="en-US" sz="1000" dirty="0"/>
              <a:t> 1777 /</a:t>
            </a:r>
            <a:r>
              <a:rPr lang="en-US" sz="1000" dirty="0" err="1"/>
              <a:t>tmp</a:t>
            </a:r>
            <a:r>
              <a:rPr lang="en-US" sz="1000" dirty="0"/>
              <a:t>/.X11-uni</a:t>
            </a:r>
            <a:endParaRPr sz="1000" dirty="0"/>
          </a:p>
        </p:txBody>
      </p:sp>
      <p:sp>
        <p:nvSpPr>
          <p:cNvPr id="3" name="Rectangle 1"/>
          <p:cNvSpPr>
            <a:spLocks noChangeArrowheads="1"/>
          </p:cNvSpPr>
          <p:nvPr/>
        </p:nvSpPr>
        <p:spPr bwMode="auto">
          <a:xfrm>
            <a:off x="4429124" y="1271415"/>
            <a:ext cx="34336557"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900" b="0" i="0" u="none" strike="noStrike" cap="none" normalizeH="0" baseline="0">
                <a:ln>
                  <a:noFill/>
                </a:ln>
                <a:solidFill>
                  <a:srgbClr val="586069"/>
                </a:solidFill>
                <a:effectLst/>
                <a:latin typeface="-apple-system"/>
              </a:rPr>
            </a:br>
            <a:endParaRPr kumimoji="0" lang="en-US" altLang="en-US" sz="900" b="0" i="0" u="none" strike="noStrike" cap="none" normalizeH="0" baseline="0">
              <a:ln>
                <a:noFill/>
              </a:ln>
              <a:solidFill>
                <a:srgbClr val="58606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Slide Number Placeholder 6"/>
          <p:cNvSpPr>
            <a:spLocks noGrp="1"/>
          </p:cNvSpPr>
          <p:nvPr>
            <p:ph type="sldNum" sz="quarter" idx="2"/>
          </p:nvPr>
        </p:nvSpPr>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216001930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199FB-7CD1-47DA-959D-8FDB31999367}"/>
              </a:ext>
            </a:extLst>
          </p:cNvPr>
          <p:cNvSpPr>
            <a:spLocks noGrp="1"/>
          </p:cNvSpPr>
          <p:nvPr>
            <p:ph type="sldNum" sz="quarter" idx="2"/>
          </p:nvPr>
        </p:nvSpPr>
        <p:spPr/>
        <p:txBody>
          <a:bodyPr/>
          <a:lstStyle/>
          <a:p>
            <a:fld id="{86CB4B4D-7CA3-9044-876B-883B54F8677D}" type="slidenum">
              <a:rPr lang="en-US" smtClean="0"/>
              <a:t>24</a:t>
            </a:fld>
            <a:endParaRPr lang="en-US"/>
          </a:p>
        </p:txBody>
      </p:sp>
      <p:sp>
        <p:nvSpPr>
          <p:cNvPr id="8" name="Rectangle 1">
            <a:extLst>
              <a:ext uri="{FF2B5EF4-FFF2-40B4-BE49-F238E27FC236}">
                <a16:creationId xmlns:a16="http://schemas.microsoft.com/office/drawing/2014/main" id="{FEB5E652-2225-406A-BDC9-3120520B847C}"/>
              </a:ext>
            </a:extLst>
          </p:cNvPr>
          <p:cNvSpPr>
            <a:spLocks noChangeArrowheads="1"/>
          </p:cNvSpPr>
          <p:nvPr/>
        </p:nvSpPr>
        <p:spPr bwMode="auto">
          <a:xfrm>
            <a:off x="101081" y="1319798"/>
            <a:ext cx="7280518" cy="2831544"/>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b="1" dirty="0">
                <a:solidFill>
                  <a:srgbClr val="03495C"/>
                </a:solidFill>
                <a:latin typeface="Comic Sans MS"/>
                <a:ea typeface="Comic Sans MS"/>
                <a:cs typeface="Comic Sans MS"/>
              </a:rPr>
              <a:t>Use cache – changeable layers at the end (if a COPY line introduces change first, all subsequent RUN commands will run without cache and take a long time and make larger layers!)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b="1" dirty="0">
                <a:solidFill>
                  <a:srgbClr val="03495C"/>
                </a:solidFill>
                <a:latin typeface="Comic Sans MS"/>
              </a:rPr>
              <a:t>RUN several commands with &amp;&amp; as one layer if expecting changes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1" i="0" u="none" strike="noStrike" cap="none" normalizeH="0" baseline="0" dirty="0">
                <a:ln>
                  <a:noFill/>
                </a:ln>
                <a:solidFill>
                  <a:srgbClr val="03495C"/>
                </a:solidFill>
                <a:effectLst/>
                <a:latin typeface="Comic Sans MS"/>
              </a:rPr>
              <a:t>.</a:t>
            </a:r>
            <a:r>
              <a:rPr kumimoji="0" lang="en-US" altLang="en-US" sz="2400" b="1" i="0" u="none" strike="noStrike" cap="none" normalizeH="0" baseline="0" dirty="0" err="1">
                <a:ln>
                  <a:noFill/>
                </a:ln>
                <a:solidFill>
                  <a:srgbClr val="03495C"/>
                </a:solidFill>
                <a:effectLst/>
                <a:latin typeface="Comic Sans MS"/>
              </a:rPr>
              <a:t>Dockerignore</a:t>
            </a:r>
            <a:r>
              <a:rPr kumimoji="0" lang="en-US" altLang="en-US" sz="2400" b="1" i="0" u="none" strike="noStrike" cap="none" normalizeH="0" baseline="0" dirty="0">
                <a:ln>
                  <a:noFill/>
                </a:ln>
                <a:solidFill>
                  <a:srgbClr val="03495C"/>
                </a:solidFill>
                <a:effectLst/>
                <a:latin typeface="Comic Sans MS"/>
              </a:rPr>
              <a:t> </a:t>
            </a: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574C1DD9-C139-44D2-875A-295952C3FC03}"/>
              </a:ext>
            </a:extLst>
          </p:cNvPr>
          <p:cNvSpPr txBox="1">
            <a:spLocks noGrp="1"/>
          </p:cNvSpPr>
          <p:nvPr>
            <p:ph type="title"/>
          </p:nvPr>
        </p:nvSpPr>
        <p:spPr>
          <a:xfrm>
            <a:off x="101081" y="242486"/>
            <a:ext cx="7191758" cy="1162051"/>
          </a:xfrm>
          <a:prstGeom prst="rect">
            <a:avLst/>
          </a:prstGeom>
        </p:spPr>
        <p:txBody>
          <a:bodyPr>
            <a:normAutofit/>
          </a:bodyPr>
          <a:lstStyle>
            <a:lvl1pPr defTabSz="777240">
              <a:defRPr sz="4000" b="1">
                <a:solidFill>
                  <a:srgbClr val="004F6D"/>
                </a:solidFill>
                <a:latin typeface="Liron"/>
                <a:ea typeface="Liron"/>
                <a:cs typeface="Liron"/>
                <a:sym typeface="Liron"/>
              </a:defRPr>
            </a:lvl1pPr>
          </a:lstStyle>
          <a:p>
            <a:r>
              <a:rPr lang="en-US" dirty="0"/>
              <a:t>Best practices</a:t>
            </a:r>
            <a:endParaRPr dirty="0"/>
          </a:p>
        </p:txBody>
      </p:sp>
      <p:sp>
        <p:nvSpPr>
          <p:cNvPr id="11" name="Rectangle 2">
            <a:extLst>
              <a:ext uri="{FF2B5EF4-FFF2-40B4-BE49-F238E27FC236}">
                <a16:creationId xmlns:a16="http://schemas.microsoft.com/office/drawing/2014/main" id="{B0B0E117-627B-4088-A753-2D7ADE008279}"/>
              </a:ext>
            </a:extLst>
          </p:cNvPr>
          <p:cNvSpPr>
            <a:spLocks noChangeArrowheads="1"/>
          </p:cNvSpPr>
          <p:nvPr/>
        </p:nvSpPr>
        <p:spPr bwMode="auto">
          <a:xfrm>
            <a:off x="7618460" y="1685911"/>
            <a:ext cx="1350050" cy="41319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classpath</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dockerignore</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**/.env</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**/.git</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gitignore</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**/.project</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**/.settings</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toolstarget</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**/.vs</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vscode</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proj.user</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dbmdl</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jfm</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azds.yaml</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**/bin</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**/charts</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**/docker-compose*</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Dockerfile</a:t>
            </a:r>
            <a:r>
              <a:rPr kumimoji="0" lang="en-US" altLang="en-US" sz="1050" b="0" i="0" u="none" strike="noStrike" cap="none" normalizeH="0" baseline="0" dirty="0">
                <a:ln>
                  <a:noFill/>
                </a:ln>
                <a:solidFill>
                  <a:srgbClr val="A9B7C6"/>
                </a:solidFill>
                <a:effectLst/>
                <a:latin typeface="JetBrains Mono"/>
              </a:rPr>
              <a:t>*</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node_modules</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**/npm-debug.log</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**/obj</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secrets.dev.yaml</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a:t>
            </a:r>
            <a:r>
              <a:rPr kumimoji="0" lang="en-US" altLang="en-US" sz="1050" b="0" i="0" u="none" strike="noStrike" cap="none" normalizeH="0" baseline="0" dirty="0" err="1">
                <a:ln>
                  <a:noFill/>
                </a:ln>
                <a:solidFill>
                  <a:srgbClr val="A9B7C6"/>
                </a:solidFill>
                <a:effectLst/>
                <a:latin typeface="JetBrains Mono"/>
              </a:rPr>
              <a:t>values.dev.yaml</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LICENSE</a:t>
            </a:r>
            <a:br>
              <a:rPr kumimoji="0" lang="en-US" altLang="en-US" sz="1050" b="0" i="0" u="none" strike="noStrike" cap="none" normalizeH="0" baseline="0" dirty="0">
                <a:ln>
                  <a:noFill/>
                </a:ln>
                <a:solidFill>
                  <a:srgbClr val="A9B7C6"/>
                </a:solidFill>
                <a:effectLst/>
                <a:latin typeface="JetBrains Mono"/>
              </a:rPr>
            </a:br>
            <a:r>
              <a:rPr kumimoji="0" lang="en-US" altLang="en-US" sz="1050" b="0" i="0" u="none" strike="noStrike" cap="none" normalizeH="0" baseline="0" dirty="0">
                <a:ln>
                  <a:noFill/>
                </a:ln>
                <a:solidFill>
                  <a:srgbClr val="A9B7C6"/>
                </a:solidFill>
                <a:effectLst/>
                <a:latin typeface="JetBrains Mono"/>
              </a:rPr>
              <a:t>README.md</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5703C164-BEFB-7A47-AC35-DA11DF9AD11E}"/>
              </a:ext>
            </a:extLst>
          </p:cNvPr>
          <p:cNvPicPr>
            <a:picLocks noChangeAspect="1"/>
          </p:cNvPicPr>
          <p:nvPr/>
        </p:nvPicPr>
        <p:blipFill>
          <a:blip r:embed="rId3"/>
          <a:stretch>
            <a:fillRect/>
          </a:stretch>
        </p:blipFill>
        <p:spPr>
          <a:xfrm>
            <a:off x="141155" y="4169988"/>
            <a:ext cx="2805844" cy="1906734"/>
          </a:xfrm>
          <a:prstGeom prst="rect">
            <a:avLst/>
          </a:prstGeom>
        </p:spPr>
      </p:pic>
      <p:pic>
        <p:nvPicPr>
          <p:cNvPr id="4" name="Picture 3">
            <a:extLst>
              <a:ext uri="{FF2B5EF4-FFF2-40B4-BE49-F238E27FC236}">
                <a16:creationId xmlns:a16="http://schemas.microsoft.com/office/drawing/2014/main" id="{12F7E7C0-1845-F746-940F-1D0C5282F8D5}"/>
              </a:ext>
            </a:extLst>
          </p:cNvPr>
          <p:cNvPicPr>
            <a:picLocks noChangeAspect="1"/>
          </p:cNvPicPr>
          <p:nvPr/>
        </p:nvPicPr>
        <p:blipFill>
          <a:blip r:embed="rId4"/>
          <a:stretch>
            <a:fillRect/>
          </a:stretch>
        </p:blipFill>
        <p:spPr>
          <a:xfrm>
            <a:off x="2901135" y="4151342"/>
            <a:ext cx="4717326" cy="2321460"/>
          </a:xfrm>
          <a:prstGeom prst="rect">
            <a:avLst/>
          </a:prstGeom>
        </p:spPr>
      </p:pic>
    </p:spTree>
    <p:extLst>
      <p:ext uri="{BB962C8B-B14F-4D97-AF65-F5344CB8AC3E}">
        <p14:creationId xmlns:p14="http://schemas.microsoft.com/office/powerpoint/2010/main" val="23263174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7314E8-7F9F-FC4D-B0DF-715A2A6A245C}"/>
              </a:ext>
            </a:extLst>
          </p:cNvPr>
          <p:cNvSpPr txBox="1">
            <a:spLocks/>
          </p:cNvSpPr>
          <p:nvPr/>
        </p:nvSpPr>
        <p:spPr>
          <a:xfrm>
            <a:off x="-38101" y="293879"/>
            <a:ext cx="6091239" cy="1162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b">
            <a:normAutofit/>
          </a:bodyPr>
          <a:lstStyle>
            <a:lvl1pPr marL="0" marR="0" indent="0" algn="l" defTabSz="914400" rtl="0" latinLnBrk="0">
              <a:lnSpc>
                <a:spcPct val="100000"/>
              </a:lnSpc>
              <a:spcBef>
                <a:spcPts val="0"/>
              </a:spcBef>
              <a:spcAft>
                <a:spcPts val="0"/>
              </a:spcAft>
              <a:buClrTx/>
              <a:buSzTx/>
              <a:buFontTx/>
              <a:buNone/>
              <a:tabLst/>
              <a:defRPr sz="4000" b="1" i="0" u="none" strike="noStrike" cap="none" spc="0" baseline="0">
                <a:ln>
                  <a:noFill/>
                </a:ln>
                <a:solidFill>
                  <a:srgbClr val="004F6D"/>
                </a:solidFill>
                <a:uFillTx/>
                <a:latin typeface="Liron"/>
                <a:ea typeface="Liron"/>
                <a:cs typeface="Liron"/>
                <a:sym typeface="Liron"/>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9pPr>
          </a:lstStyle>
          <a:p>
            <a:pPr hangingPunct="1"/>
            <a:r>
              <a:rPr lang="en-US" dirty="0"/>
              <a:t>More practices</a:t>
            </a:r>
          </a:p>
        </p:txBody>
      </p:sp>
      <p:sp>
        <p:nvSpPr>
          <p:cNvPr id="4" name="Rectangle 1">
            <a:extLst>
              <a:ext uri="{FF2B5EF4-FFF2-40B4-BE49-F238E27FC236}">
                <a16:creationId xmlns:a16="http://schemas.microsoft.com/office/drawing/2014/main" id="{EC89923F-791D-3D4B-B05A-42B16293DCBF}"/>
              </a:ext>
            </a:extLst>
          </p:cNvPr>
          <p:cNvSpPr>
            <a:spLocks noChangeArrowheads="1"/>
          </p:cNvSpPr>
          <p:nvPr/>
        </p:nvSpPr>
        <p:spPr bwMode="auto">
          <a:xfrm>
            <a:off x="101080" y="1392277"/>
            <a:ext cx="8846977" cy="3600986"/>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285750" lvl="0" indent="-285750">
              <a:buFont typeface="Arial" panose="020B0604020202020204" pitchFamily="34" charset="0"/>
              <a:buChar char="•"/>
            </a:pPr>
            <a:r>
              <a:rPr lang="en-US" altLang="en-US" sz="2400" b="1" dirty="0">
                <a:solidFill>
                  <a:srgbClr val="03495C"/>
                </a:solidFill>
                <a:latin typeface="Comic Sans MS"/>
                <a:ea typeface="Comic Sans MS"/>
                <a:cs typeface="Comic Sans MS"/>
              </a:rPr>
              <a:t>Run as non-root where possible</a:t>
            </a:r>
          </a:p>
          <a:p>
            <a:pPr lvl="0"/>
            <a:r>
              <a:rPr lang="en-US" sz="1600" dirty="0">
                <a:latin typeface="Andale Mono" panose="020B0509000000000004" pitchFamily="49" charset="0"/>
              </a:rPr>
              <a:t>RUN </a:t>
            </a:r>
            <a:r>
              <a:rPr lang="en-US" sz="1600" dirty="0" err="1">
                <a:latin typeface="Andale Mono" panose="020B0509000000000004" pitchFamily="49" charset="0"/>
              </a:rPr>
              <a:t>useradd</a:t>
            </a:r>
            <a:r>
              <a:rPr lang="en-US" sz="1600" dirty="0">
                <a:latin typeface="Andale Mono" panose="020B0509000000000004" pitchFamily="49" charset="0"/>
              </a:rPr>
              <a:t> -r -u 1001 -g root </a:t>
            </a:r>
            <a:r>
              <a:rPr lang="en-US" sz="1600" dirty="0" err="1">
                <a:latin typeface="Andale Mono" panose="020B0509000000000004" pitchFamily="49" charset="0"/>
              </a:rPr>
              <a:t>nonroot</a:t>
            </a:r>
            <a:endParaRPr lang="en-US" sz="1600" dirty="0">
              <a:latin typeface="Andale Mono" panose="020B0509000000000004" pitchFamily="49" charset="0"/>
            </a:endParaRPr>
          </a:p>
          <a:p>
            <a:pPr lvl="0"/>
            <a:r>
              <a:rPr lang="en-US" sz="1600" dirty="0">
                <a:latin typeface="Andale Mono" panose="020B0509000000000004" pitchFamily="49" charset="0"/>
              </a:rPr>
              <a:t>RUN </a:t>
            </a:r>
            <a:r>
              <a:rPr lang="en-US" sz="1600" dirty="0" err="1">
                <a:latin typeface="Andale Mono" panose="020B0509000000000004" pitchFamily="49" charset="0"/>
              </a:rPr>
              <a:t>chmod</a:t>
            </a:r>
            <a:r>
              <a:rPr lang="en-US" sz="1600" dirty="0">
                <a:latin typeface="Andale Mono" panose="020B0509000000000004" pitchFamily="49" charset="0"/>
              </a:rPr>
              <a:t> -R </a:t>
            </a:r>
            <a:r>
              <a:rPr lang="en-US" sz="1600" dirty="0" err="1">
                <a:latin typeface="Andale Mono" panose="020B0509000000000004" pitchFamily="49" charset="0"/>
              </a:rPr>
              <a:t>g+rwX</a:t>
            </a:r>
            <a:r>
              <a:rPr lang="en-US" sz="1600" dirty="0">
                <a:latin typeface="Andale Mono" panose="020B0509000000000004" pitchFamily="49" charset="0"/>
              </a:rPr>
              <a:t> /var/log </a:t>
            </a:r>
            <a:r>
              <a:rPr lang="en-US" b="1" dirty="0">
                <a:latin typeface="Andale Mono" panose="020B0509000000000004" pitchFamily="49" charset="0"/>
              </a:rPr>
              <a:t>#for usability by non root </a:t>
            </a:r>
          </a:p>
          <a:p>
            <a:pPr lvl="0"/>
            <a:r>
              <a:rPr lang="en-US" sz="1600" dirty="0">
                <a:latin typeface="Andale Mono" panose="020B0509000000000004" pitchFamily="49" charset="0"/>
              </a:rPr>
              <a:t>USER </a:t>
            </a:r>
            <a:r>
              <a:rPr lang="en-US" sz="1600" dirty="0" err="1">
                <a:latin typeface="Andale Mono" panose="020B0509000000000004" pitchFamily="49" charset="0"/>
              </a:rPr>
              <a:t>nonroot</a:t>
            </a:r>
            <a:endParaRPr lang="en-US" altLang="en-US" sz="1600" dirty="0">
              <a:latin typeface="Andale Mono" panose="020B0509000000000004" pitchFamily="49" charset="0"/>
            </a:endParaRPr>
          </a:p>
          <a:p>
            <a:pPr marL="285750" indent="-285750">
              <a:buFont typeface="Arial" panose="020B0604020202020204" pitchFamily="34" charset="0"/>
              <a:buChar char="•"/>
            </a:pPr>
            <a:r>
              <a:rPr lang="en-US" altLang="en-US" sz="2400" b="1" dirty="0">
                <a:solidFill>
                  <a:srgbClr val="03495C"/>
                </a:solidFill>
                <a:latin typeface="Comic Sans MS"/>
                <a:ea typeface="Comic Sans MS"/>
                <a:cs typeface="Comic Sans MS"/>
              </a:rPr>
              <a:t>Redirect your apps log to </a:t>
            </a:r>
            <a:r>
              <a:rPr lang="en-US" altLang="en-US" sz="2400" b="1" dirty="0" err="1">
                <a:solidFill>
                  <a:srgbClr val="03495C"/>
                </a:solidFill>
                <a:latin typeface="Comic Sans MS"/>
                <a:ea typeface="Comic Sans MS"/>
                <a:cs typeface="Comic Sans MS"/>
              </a:rPr>
              <a:t>stdout</a:t>
            </a:r>
            <a:r>
              <a:rPr lang="en-US" altLang="en-US" sz="2400" b="1" dirty="0">
                <a:solidFill>
                  <a:srgbClr val="03495C"/>
                </a:solidFill>
                <a:latin typeface="Comic Sans MS"/>
                <a:ea typeface="Comic Sans MS"/>
                <a:cs typeface="Comic Sans MS"/>
              </a:rPr>
              <a:t>: </a:t>
            </a:r>
            <a:r>
              <a:rPr lang="en-US" altLang="en-US" sz="2400" b="1" dirty="0" err="1">
                <a:solidFill>
                  <a:srgbClr val="03495C"/>
                </a:solidFill>
                <a:latin typeface="Comic Sans MS"/>
                <a:ea typeface="Comic Sans MS"/>
                <a:cs typeface="Comic Sans MS"/>
              </a:rPr>
              <a:t>e.g</a:t>
            </a:r>
            <a:endParaRPr lang="en-US" altLang="en-US" sz="2400" b="1" dirty="0">
              <a:solidFill>
                <a:srgbClr val="03495C"/>
              </a:solidFill>
              <a:latin typeface="Comic Sans MS"/>
              <a:ea typeface="Comic Sans MS"/>
              <a:cs typeface="Comic Sans MS"/>
            </a:endParaRPr>
          </a:p>
          <a:p>
            <a:r>
              <a:rPr lang="en-US" sz="1600" dirty="0">
                <a:latin typeface="Andale Mono" panose="020B0509000000000004" pitchFamily="49" charset="0"/>
                <a:cs typeface="Agency FB" panose="020F0502020204030204" pitchFamily="34" charset="0"/>
              </a:rPr>
              <a:t>RUN ln -sf /dev/</a:t>
            </a:r>
            <a:r>
              <a:rPr lang="en-US" sz="1600" dirty="0" err="1">
                <a:latin typeface="Andale Mono" panose="020B0509000000000004" pitchFamily="49" charset="0"/>
                <a:cs typeface="Agency FB" panose="020F0502020204030204" pitchFamily="34" charset="0"/>
              </a:rPr>
              <a:t>stdout</a:t>
            </a:r>
            <a:r>
              <a:rPr lang="en-US" sz="1600" dirty="0">
                <a:latin typeface="Andale Mono" panose="020B0509000000000004" pitchFamily="49" charset="0"/>
                <a:cs typeface="Agency FB" panose="020F0502020204030204" pitchFamily="34" charset="0"/>
              </a:rPr>
              <a:t> /var/log/</a:t>
            </a:r>
            <a:r>
              <a:rPr lang="en-US" sz="1600" dirty="0" err="1">
                <a:latin typeface="Andale Mono" panose="020B0509000000000004" pitchFamily="49" charset="0"/>
                <a:cs typeface="Agency FB" panose="020F0502020204030204" pitchFamily="34" charset="0"/>
              </a:rPr>
              <a:t>app.log</a:t>
            </a:r>
            <a:endParaRPr lang="en-US" altLang="en-US" sz="1600" dirty="0">
              <a:solidFill>
                <a:srgbClr val="03495C"/>
              </a:solidFill>
              <a:latin typeface="Andale Mono" panose="020B0509000000000004" pitchFamily="49" charset="0"/>
              <a:ea typeface="Comic Sans MS"/>
              <a:cs typeface="Agency FB" panose="020F0502020204030204" pitchFamily="34" charset="0"/>
            </a:endParaRPr>
          </a:p>
          <a:p>
            <a:pPr marL="285750" lvl="0" indent="-285750">
              <a:buFont typeface="Arial" panose="020B0604020202020204" pitchFamily="34" charset="0"/>
              <a:buChar char="•"/>
            </a:pPr>
            <a:r>
              <a:rPr lang="en-US" sz="2400" b="1" dirty="0">
                <a:solidFill>
                  <a:srgbClr val="03495C"/>
                </a:solidFill>
                <a:latin typeface="Comic Sans MS"/>
              </a:rPr>
              <a:t>Set the WORKDIR instruction to avoid surprises</a:t>
            </a:r>
          </a:p>
          <a:p>
            <a:pPr lvl="0"/>
            <a:r>
              <a:rPr lang="en-US" sz="1600" dirty="0">
                <a:latin typeface="Andale Mono" panose="020B0509000000000004" pitchFamily="49" charset="0"/>
              </a:rPr>
              <a:t>WORKDIR /app </a:t>
            </a:r>
            <a:r>
              <a:rPr lang="en-US" b="1" dirty="0">
                <a:latin typeface="Andale Mono" panose="020B0509000000000004" pitchFamily="49" charset="0"/>
              </a:rPr>
              <a:t>#for following copy and </a:t>
            </a:r>
            <a:r>
              <a:rPr lang="en-US" b="1" dirty="0" err="1">
                <a:latin typeface="Andale Mono" panose="020B0509000000000004" pitchFamily="49" charset="0"/>
              </a:rPr>
              <a:t>cmd</a:t>
            </a:r>
            <a:r>
              <a:rPr lang="en-US" b="1" dirty="0">
                <a:latin typeface="Andale Mono" panose="020B0509000000000004" pitchFamily="49" charset="0"/>
              </a:rPr>
              <a:t> instructions</a:t>
            </a:r>
            <a:endParaRPr lang="en-US" sz="1600" b="1" dirty="0">
              <a:latin typeface="Andale Mono" panose="020B0509000000000004" pitchFamily="49" charset="0"/>
            </a:endParaRPr>
          </a:p>
          <a:p>
            <a:pPr marL="342900" lvl="0" indent="-342900">
              <a:buFont typeface="Arial" panose="020B0604020202020204" pitchFamily="34" charset="0"/>
              <a:buChar char="•"/>
            </a:pPr>
            <a:r>
              <a:rPr lang="en-US" sz="2400" b="1" dirty="0">
                <a:solidFill>
                  <a:srgbClr val="03495C"/>
                </a:solidFill>
                <a:latin typeface="Comic Sans MS"/>
              </a:rPr>
              <a:t>Use alpine for smaller size, tool images for tools</a:t>
            </a:r>
          </a:p>
          <a:p>
            <a:pPr marL="342900" lvl="0" indent="-342900">
              <a:buFont typeface="Arial" panose="020B0604020202020204" pitchFamily="34" charset="0"/>
              <a:buChar char="•"/>
            </a:pPr>
            <a:r>
              <a:rPr lang="en-US" sz="1800" b="1" dirty="0">
                <a:solidFill>
                  <a:srgbClr val="03495C"/>
                </a:solidFill>
                <a:latin typeface="Comic Sans MS"/>
              </a:rPr>
              <a:t>If variables repeat themselves, use ARG</a:t>
            </a:r>
            <a:r>
              <a:rPr lang="en-US" sz="1800" dirty="0">
                <a:solidFill>
                  <a:srgbClr val="03495C"/>
                </a:solidFill>
                <a:latin typeface="Comic Sans MS"/>
              </a:rPr>
              <a:t> </a:t>
            </a:r>
            <a:r>
              <a:rPr lang="en-US" dirty="0">
                <a:solidFill>
                  <a:srgbClr val="03495C"/>
                </a:solidFill>
                <a:latin typeface="Comic Sans MS"/>
              </a:rPr>
              <a:t>(can cause a cache miss) </a:t>
            </a:r>
            <a:r>
              <a:rPr lang="en-US" sz="1800" dirty="0">
                <a:solidFill>
                  <a:srgbClr val="03495C"/>
                </a:solidFill>
                <a:latin typeface="Comic Sans MS"/>
              </a:rPr>
              <a:t>as opposed to ENV</a:t>
            </a:r>
            <a:br>
              <a:rPr lang="en-US" sz="2400" dirty="0"/>
            </a:br>
            <a:endParaRPr lang="en-US" altLang="en-US" sz="2400" b="1" dirty="0">
              <a:solidFill>
                <a:srgbClr val="03495C"/>
              </a:solidFill>
              <a:latin typeface="Comic Sans MS"/>
            </a:endParaRP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7BB41DF5-575E-7D4F-B0E6-F4115FA0B787}"/>
              </a:ext>
            </a:extLst>
          </p:cNvPr>
          <p:cNvPicPr>
            <a:picLocks noChangeAspect="1"/>
          </p:cNvPicPr>
          <p:nvPr/>
        </p:nvPicPr>
        <p:blipFill>
          <a:blip r:embed="rId3"/>
          <a:stretch>
            <a:fillRect/>
          </a:stretch>
        </p:blipFill>
        <p:spPr>
          <a:xfrm>
            <a:off x="101079" y="4477008"/>
            <a:ext cx="8637699" cy="1391947"/>
          </a:xfrm>
          <a:prstGeom prst="rect">
            <a:avLst/>
          </a:prstGeom>
        </p:spPr>
      </p:pic>
    </p:spTree>
    <p:extLst>
      <p:ext uri="{BB962C8B-B14F-4D97-AF65-F5344CB8AC3E}">
        <p14:creationId xmlns:p14="http://schemas.microsoft.com/office/powerpoint/2010/main" val="407719117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2"/>
          </p:nvPr>
        </p:nvSpPr>
        <p:spPr/>
        <p:txBody>
          <a:bodyPr/>
          <a:lstStyle/>
          <a:p>
            <a:fld id="{86CB4B4D-7CA3-9044-876B-883B54F8677D}" type="slidenum">
              <a:rPr lang="en-US" smtClean="0"/>
              <a:t>26</a:t>
            </a:fld>
            <a:endParaRPr lang="en-US" dirty="0"/>
          </a:p>
        </p:txBody>
      </p:sp>
      <p:sp>
        <p:nvSpPr>
          <p:cNvPr id="3" name="Rectangle 1">
            <a:extLst>
              <a:ext uri="{FF2B5EF4-FFF2-40B4-BE49-F238E27FC236}">
                <a16:creationId xmlns:a16="http://schemas.microsoft.com/office/drawing/2014/main" id="{E510BE97-A3BB-43A7-862E-A2EA657B9AF6}"/>
              </a:ext>
            </a:extLst>
          </p:cNvPr>
          <p:cNvSpPr>
            <a:spLocks noChangeArrowheads="1"/>
          </p:cNvSpPr>
          <p:nvPr/>
        </p:nvSpPr>
        <p:spPr bwMode="auto">
          <a:xfrm>
            <a:off x="119742" y="829815"/>
            <a:ext cx="8723542" cy="2749471"/>
          </a:xfrm>
          <a:prstGeom prst="rect">
            <a:avLst/>
          </a:prstGeom>
          <a:noFill/>
          <a:ln>
            <a:noFill/>
          </a:ln>
          <a:effectLst/>
        </p:spPr>
        <p:txBody>
          <a:bodyPr vert="horz" wrap="non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285750" indent="-285750">
              <a:buFont typeface="Arial" panose="020B0604020202020204" pitchFamily="34" charset="0"/>
              <a:buChar char="•"/>
            </a:pPr>
            <a:r>
              <a:rPr lang="en-US" altLang="en-US" sz="2400" b="1" dirty="0" err="1">
                <a:solidFill>
                  <a:srgbClr val="03495C"/>
                </a:solidFill>
                <a:latin typeface="Comic Sans MS"/>
              </a:rPr>
              <a:t>Entrypoints</a:t>
            </a:r>
            <a:r>
              <a:rPr lang="en-US" altLang="en-US" sz="2400" b="1" dirty="0">
                <a:solidFill>
                  <a:srgbClr val="03495C"/>
                </a:solidFill>
                <a:latin typeface="Comic Sans MS"/>
              </a:rPr>
              <a:t> as .</a:t>
            </a:r>
            <a:r>
              <a:rPr lang="en-US" altLang="en-US" sz="2400" b="1" dirty="0" err="1">
                <a:solidFill>
                  <a:srgbClr val="03495C"/>
                </a:solidFill>
                <a:latin typeface="Comic Sans MS"/>
              </a:rPr>
              <a:t>sh</a:t>
            </a:r>
            <a:r>
              <a:rPr lang="en-US" altLang="en-US" sz="2400" b="1" dirty="0">
                <a:solidFill>
                  <a:srgbClr val="03495C"/>
                </a:solidFill>
                <a:latin typeface="Comic Sans MS"/>
              </a:rPr>
              <a:t> script rather than a command</a:t>
            </a:r>
          </a:p>
          <a:p>
            <a:pPr marL="285750" indent="-285750">
              <a:buFont typeface="Arial" panose="020B0604020202020204" pitchFamily="34" charset="0"/>
              <a:buChar char="•"/>
            </a:pPr>
            <a:r>
              <a:rPr lang="en-US" altLang="en-US" sz="2400" b="1" dirty="0" err="1">
                <a:solidFill>
                  <a:srgbClr val="03495C"/>
                </a:solidFill>
                <a:latin typeface="Comic Sans MS"/>
              </a:rPr>
              <a:t>Entrypoint</a:t>
            </a:r>
            <a:r>
              <a:rPr lang="en-US" altLang="en-US" sz="2400" b="1" dirty="0">
                <a:solidFill>
                  <a:srgbClr val="03495C"/>
                </a:solidFill>
                <a:latin typeface="Comic Sans MS"/>
              </a:rPr>
              <a:t> and CMD: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b="1" dirty="0">
              <a:solidFill>
                <a:srgbClr val="03495C"/>
              </a:solidFill>
              <a:latin typeface="Comic Sans MS"/>
              <a:ea typeface="Comic Sans MS"/>
              <a:cs typeface="Comic Sans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solidFill>
                  <a:srgbClr val="03495C"/>
                </a:solidFill>
                <a:latin typeface="Comic Sans MS"/>
                <a:ea typeface="Comic Sans MS"/>
                <a:cs typeface="Comic Sans MS"/>
              </a:rPr>
              <a:t>CMD </a:t>
            </a:r>
            <a:r>
              <a:rPr lang="he-IL" altLang="en-US" sz="1800" b="1" dirty="0">
                <a:solidFill>
                  <a:srgbClr val="03495C"/>
                </a:solidFill>
                <a:latin typeface="Comic Sans MS"/>
                <a:ea typeface="Comic Sans MS"/>
                <a:cs typeface="Comic Sans MS"/>
              </a:rPr>
              <a:t>=</a:t>
            </a:r>
            <a:r>
              <a:rPr lang="en-US" altLang="en-US" sz="1800" b="1" dirty="0">
                <a:solidFill>
                  <a:srgbClr val="03495C"/>
                </a:solidFill>
                <a:latin typeface="Comic Sans MS"/>
                <a:ea typeface="Comic Sans MS"/>
                <a:cs typeface="Comic Sans MS"/>
              </a:rPr>
              <a:t> command to run if no arguments replace it,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b="1" dirty="0">
                <a:solidFill>
                  <a:srgbClr val="03495C"/>
                </a:solidFill>
                <a:latin typeface="Comic Sans MS"/>
                <a:ea typeface="Comic Sans MS"/>
                <a:cs typeface="Comic Sans MS"/>
              </a:rPr>
              <a:t>ENTRYPOINT = image behaves like a binary. (docker run or exec start a service)</a:t>
            </a:r>
          </a:p>
          <a:p>
            <a:pPr lvl="0"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800" b="1" dirty="0">
                <a:solidFill>
                  <a:srgbClr val="03495C"/>
                </a:solidFill>
                <a:latin typeface="Comic Sans MS"/>
                <a:ea typeface="Comic Sans MS"/>
                <a:cs typeface="Comic Sans MS"/>
              </a:rPr>
              <a:t>If the </a:t>
            </a:r>
            <a:r>
              <a:rPr lang="en-US" altLang="en-US" sz="1800" b="1" dirty="0" err="1">
                <a:solidFill>
                  <a:srgbClr val="03495C"/>
                </a:solidFill>
                <a:latin typeface="Comic Sans MS"/>
                <a:ea typeface="Comic Sans MS"/>
                <a:cs typeface="Comic Sans MS"/>
              </a:rPr>
              <a:t>Dockerfile</a:t>
            </a:r>
            <a:r>
              <a:rPr lang="en-US" altLang="en-US" sz="1800" b="1" dirty="0">
                <a:solidFill>
                  <a:srgbClr val="03495C"/>
                </a:solidFill>
                <a:latin typeface="Comic Sans MS"/>
                <a:ea typeface="Comic Sans MS"/>
                <a:cs typeface="Comic Sans MS"/>
              </a:rPr>
              <a:t> declares both ENTRYPOINT and CMD and no arguments </a:t>
            </a:r>
          </a:p>
          <a:p>
            <a:pPr lvl="0"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800" b="1" dirty="0">
                <a:solidFill>
                  <a:srgbClr val="03495C"/>
                </a:solidFill>
                <a:latin typeface="Comic Sans MS"/>
                <a:ea typeface="Comic Sans MS"/>
                <a:cs typeface="Comic Sans MS"/>
              </a:rPr>
              <a:t>are passed to docker run, then the argument(s) to CMD are passed to the</a:t>
            </a:r>
            <a:br>
              <a:rPr lang="en-US" altLang="en-US" sz="1800" b="1" dirty="0">
                <a:solidFill>
                  <a:srgbClr val="03495C"/>
                </a:solidFill>
                <a:latin typeface="Comic Sans MS"/>
                <a:ea typeface="Comic Sans MS"/>
                <a:cs typeface="Comic Sans MS"/>
              </a:rPr>
            </a:br>
            <a:r>
              <a:rPr lang="en-US" altLang="en-US" sz="1800" b="1" dirty="0">
                <a:solidFill>
                  <a:srgbClr val="03495C"/>
                </a:solidFill>
                <a:latin typeface="Comic Sans MS"/>
                <a:ea typeface="Comic Sans MS"/>
                <a:cs typeface="Comic Sans MS"/>
              </a:rPr>
              <a:t>declared </a:t>
            </a:r>
            <a:r>
              <a:rPr lang="en-US" altLang="en-US" sz="1800" b="1" dirty="0" err="1">
                <a:solidFill>
                  <a:srgbClr val="03495C"/>
                </a:solidFill>
                <a:latin typeface="Comic Sans MS"/>
                <a:ea typeface="Comic Sans MS"/>
                <a:cs typeface="Comic Sans MS"/>
              </a:rPr>
              <a:t>entrypoint</a:t>
            </a:r>
            <a:r>
              <a:rPr lang="en-US" altLang="en-US" sz="1800" b="1" dirty="0">
                <a:solidFill>
                  <a:srgbClr val="03495C"/>
                </a:solidFill>
                <a:latin typeface="Comic Sans MS"/>
                <a:ea typeface="Comic Sans MS"/>
                <a:cs typeface="Comic Sans M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10" name="Rectangle 3">
            <a:extLst>
              <a:ext uri="{FF2B5EF4-FFF2-40B4-BE49-F238E27FC236}">
                <a16:creationId xmlns:a16="http://schemas.microsoft.com/office/drawing/2014/main" id="{88771917-36F4-4723-B6A3-71109CC6CAF1}"/>
              </a:ext>
            </a:extLst>
          </p:cNvPr>
          <p:cNvSpPr>
            <a:spLocks noChangeArrowheads="1"/>
          </p:cNvSpPr>
          <p:nvPr/>
        </p:nvSpPr>
        <p:spPr bwMode="auto">
          <a:xfrm>
            <a:off x="4310744" y="3838760"/>
            <a:ext cx="4376057" cy="185429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9522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apple-system"/>
              </a:rPr>
              <a:t>#</a:t>
            </a:r>
            <a:r>
              <a:rPr kumimoji="0" lang="en-US" altLang="en-US" sz="1800" b="0" i="0" u="none" strike="noStrike" cap="none" normalizeH="0" baseline="0" dirty="0" err="1">
                <a:ln>
                  <a:noFill/>
                </a:ln>
                <a:solidFill>
                  <a:srgbClr val="333333"/>
                </a:solidFill>
                <a:effectLst/>
                <a:latin typeface="-apple-system"/>
              </a:rPr>
              <a:t>Dockerfile</a:t>
            </a:r>
            <a:endParaRPr kumimoji="0" lang="en-US" altLang="en-US" sz="1800" b="0" i="0" u="none" strike="noStrike" cap="none" normalizeH="0" baseline="0" dirty="0">
              <a:ln>
                <a:noFill/>
              </a:ln>
              <a:solidFill>
                <a:srgbClr val="33333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apple-system"/>
              </a:rPr>
              <a:t>FROM </a:t>
            </a:r>
            <a:r>
              <a:rPr kumimoji="0" lang="en-US" altLang="en-US" sz="1800" b="0" i="0" u="none" strike="noStrike" cap="none" normalizeH="0" baseline="0" dirty="0" err="1">
                <a:ln>
                  <a:noFill/>
                </a:ln>
                <a:solidFill>
                  <a:srgbClr val="333333"/>
                </a:solidFill>
                <a:effectLst/>
                <a:latin typeface="-apple-system"/>
              </a:rPr>
              <a:t>ubuntu:trusty</a:t>
            </a:r>
            <a:endParaRPr kumimoji="0" lang="en-US" altLang="en-US" sz="1800" b="0" i="0" u="none" strike="noStrike" cap="none" normalizeH="0" baseline="0" dirty="0">
              <a:ln>
                <a:noFill/>
              </a:ln>
              <a:solidFill>
                <a:srgbClr val="33333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en-US" sz="1800" b="0" i="0" u="none" strike="noStrike" cap="none" normalizeH="0" baseline="0" dirty="0">
              <a:ln>
                <a:noFill/>
              </a:ln>
              <a:solidFill>
                <a:srgbClr val="33333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apple-system"/>
              </a:rPr>
              <a:t>ENTRYPOINT ["/bin/ping","-c","3"]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en-US" sz="1800" b="0" i="0" u="none" strike="noStrike" cap="none" normalizeH="0" baseline="0" dirty="0">
              <a:ln>
                <a:noFill/>
              </a:ln>
              <a:solidFill>
                <a:srgbClr val="333333"/>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333333"/>
                </a:solidFill>
                <a:effectLst/>
                <a:latin typeface="-apple-system"/>
              </a:rPr>
              <a:t>CMD ["localhost"]</a:t>
            </a:r>
            <a:r>
              <a:rPr kumimoji="0" lang="en-US" altLang="en-US" sz="1100" b="0" i="0" u="none" strike="noStrike" cap="none" normalizeH="0" baseline="0" dirty="0">
                <a:ln>
                  <a:noFill/>
                </a:ln>
                <a:solidFill>
                  <a:schemeClr val="tx1"/>
                </a:solidFill>
                <a:effectLst/>
                <a:latin typeface="-apple-system"/>
              </a:rPr>
              <a:t> </a:t>
            </a:r>
            <a:endParaRPr kumimoji="0" lang="en-US" altLang="en-US" sz="4000" b="0" i="0" u="none" strike="noStrike" cap="none" normalizeH="0" baseline="0" dirty="0">
              <a:ln>
                <a:noFill/>
              </a:ln>
              <a:solidFill>
                <a:schemeClr val="tx1"/>
              </a:solidFill>
              <a:effectLst/>
              <a:latin typeface="-apple-system"/>
            </a:endParaRPr>
          </a:p>
        </p:txBody>
      </p:sp>
      <p:sp>
        <p:nvSpPr>
          <p:cNvPr id="11" name="Rectangle 4">
            <a:extLst>
              <a:ext uri="{FF2B5EF4-FFF2-40B4-BE49-F238E27FC236}">
                <a16:creationId xmlns:a16="http://schemas.microsoft.com/office/drawing/2014/main" id="{DB5AF455-F6DC-48A6-A206-D93B0BAAFAB5}"/>
              </a:ext>
            </a:extLst>
          </p:cNvPr>
          <p:cNvSpPr>
            <a:spLocks noChangeArrowheads="1"/>
          </p:cNvSpPr>
          <p:nvPr/>
        </p:nvSpPr>
        <p:spPr bwMode="auto">
          <a:xfrm>
            <a:off x="195943" y="4032632"/>
            <a:ext cx="3482268" cy="2654512"/>
          </a:xfrm>
          <a:prstGeom prst="rect">
            <a:avLst/>
          </a:prstGeom>
          <a:noFill/>
          <a:ln>
            <a:noFill/>
          </a:ln>
          <a:effectLst/>
        </p:spPr>
        <p:txBody>
          <a:bodyPr vert="horz" wrap="square" lIns="0" tIns="95220" rIns="0" bIns="952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3495C"/>
                </a:solidFill>
                <a:latin typeface="Comic Sans MS"/>
              </a:rPr>
              <a:t>Try: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03495C"/>
              </a:solidFill>
              <a:latin typeface="Comic Sans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3495C"/>
                </a:solidFill>
                <a:latin typeface="Comic Sans MS"/>
              </a:rPr>
              <a:t>docker build -t </a:t>
            </a:r>
            <a:r>
              <a:rPr lang="en-US" altLang="en-US" sz="2000" b="1" dirty="0" err="1">
                <a:solidFill>
                  <a:srgbClr val="03495C"/>
                </a:solidFill>
                <a:latin typeface="Comic Sans MS"/>
              </a:rPr>
              <a:t>pinger</a:t>
            </a:r>
            <a:r>
              <a:rPr lang="en-US" altLang="en-US" sz="2000" b="1" dirty="0">
                <a:solidFill>
                  <a:srgbClr val="03495C"/>
                </a:solidFill>
                <a:latin typeface="Comic Sans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03495C"/>
              </a:solidFill>
              <a:latin typeface="Comic Sans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3495C"/>
                </a:solidFill>
                <a:latin typeface="Comic Sans MS"/>
              </a:rPr>
              <a:t>docker run </a:t>
            </a:r>
            <a:r>
              <a:rPr lang="en-US" altLang="en-US" sz="2000" b="1" dirty="0" err="1">
                <a:solidFill>
                  <a:srgbClr val="03495C"/>
                </a:solidFill>
                <a:latin typeface="Comic Sans MS"/>
              </a:rPr>
              <a:t>pinger</a:t>
            </a:r>
            <a:endParaRPr lang="en-US" altLang="en-US" sz="2000" b="1" dirty="0">
              <a:solidFill>
                <a:srgbClr val="03495C"/>
              </a:solidFill>
              <a:latin typeface="Comic Sans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03495C"/>
              </a:solidFill>
              <a:latin typeface="Comic Sans MS"/>
            </a:endParaRPr>
          </a:p>
          <a:p>
            <a:pPr lvl="0" eaLnBrk="0" fontAlgn="base">
              <a:spcBef>
                <a:spcPct val="0"/>
              </a:spcBef>
              <a:spcAft>
                <a:spcPct val="0"/>
              </a:spcAft>
            </a:pPr>
            <a:r>
              <a:rPr lang="en-US" altLang="en-US" sz="2000" b="1" dirty="0">
                <a:solidFill>
                  <a:srgbClr val="03495C"/>
                </a:solidFill>
                <a:latin typeface="Comic Sans MS"/>
              </a:rPr>
              <a:t>docker run </a:t>
            </a:r>
            <a:r>
              <a:rPr lang="en-US" altLang="en-US" sz="2000" b="1" dirty="0" err="1">
                <a:solidFill>
                  <a:srgbClr val="03495C"/>
                </a:solidFill>
                <a:latin typeface="Comic Sans MS"/>
              </a:rPr>
              <a:t>pinger</a:t>
            </a:r>
            <a:r>
              <a:rPr lang="en-US" altLang="en-US" sz="2000" b="1" dirty="0">
                <a:solidFill>
                  <a:srgbClr val="03495C"/>
                </a:solidFill>
                <a:latin typeface="Comic Sans MS"/>
              </a:rPr>
              <a:t> </a:t>
            </a:r>
            <a:r>
              <a:rPr lang="en-US" altLang="en-US" sz="2000" b="1" dirty="0" err="1">
                <a:solidFill>
                  <a:srgbClr val="03495C"/>
                </a:solidFill>
                <a:latin typeface="Comic Sans MS"/>
              </a:rPr>
              <a:t>google.com</a:t>
            </a:r>
            <a:endParaRPr lang="en-US" altLang="en-US" sz="2000" b="1" dirty="0">
              <a:solidFill>
                <a:srgbClr val="03495C"/>
              </a:solidFill>
              <a:latin typeface="Comic Sans MS"/>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rgbClr val="03495C"/>
                </a:solidFill>
                <a:latin typeface="Comic Sans MS"/>
              </a:rPr>
              <a:t> </a:t>
            </a:r>
          </a:p>
        </p:txBody>
      </p:sp>
      <p:sp>
        <p:nvSpPr>
          <p:cNvPr id="9" name="Title 1">
            <a:extLst>
              <a:ext uri="{FF2B5EF4-FFF2-40B4-BE49-F238E27FC236}">
                <a16:creationId xmlns:a16="http://schemas.microsoft.com/office/drawing/2014/main" id="{B537E5D0-AB90-E64B-A001-F60C42ED8606}"/>
              </a:ext>
            </a:extLst>
          </p:cNvPr>
          <p:cNvSpPr txBox="1">
            <a:spLocks/>
          </p:cNvSpPr>
          <p:nvPr/>
        </p:nvSpPr>
        <p:spPr>
          <a:xfrm>
            <a:off x="0" y="-279205"/>
            <a:ext cx="6091239" cy="11620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b">
            <a:normAutofit/>
          </a:bodyPr>
          <a:lstStyle>
            <a:lvl1pPr marL="0" marR="0" indent="0" algn="l" defTabSz="914400" rtl="0" latinLnBrk="0">
              <a:lnSpc>
                <a:spcPct val="100000"/>
              </a:lnSpc>
              <a:spcBef>
                <a:spcPts val="0"/>
              </a:spcBef>
              <a:spcAft>
                <a:spcPts val="0"/>
              </a:spcAft>
              <a:buClrTx/>
              <a:buSzTx/>
              <a:buFontTx/>
              <a:buNone/>
              <a:tabLst/>
              <a:defRPr sz="4000" b="1" i="0" u="none" strike="noStrike" cap="none" spc="0" baseline="0">
                <a:ln>
                  <a:noFill/>
                </a:ln>
                <a:solidFill>
                  <a:srgbClr val="004F6D"/>
                </a:solidFill>
                <a:uFillTx/>
                <a:latin typeface="Liron"/>
                <a:ea typeface="Liron"/>
                <a:cs typeface="Liron"/>
                <a:sym typeface="Liron"/>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9pPr>
          </a:lstStyle>
          <a:p>
            <a:pPr hangingPunct="1"/>
            <a:r>
              <a:rPr lang="en-US" dirty="0"/>
              <a:t>More practices</a:t>
            </a:r>
          </a:p>
        </p:txBody>
      </p:sp>
    </p:spTree>
    <p:extLst>
      <p:ext uri="{BB962C8B-B14F-4D97-AF65-F5344CB8AC3E}">
        <p14:creationId xmlns:p14="http://schemas.microsoft.com/office/powerpoint/2010/main" val="85369667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37314E8-7F9F-FC4D-B0DF-715A2A6A245C}"/>
              </a:ext>
            </a:extLst>
          </p:cNvPr>
          <p:cNvSpPr txBox="1">
            <a:spLocks/>
          </p:cNvSpPr>
          <p:nvPr/>
        </p:nvSpPr>
        <p:spPr>
          <a:xfrm>
            <a:off x="-38101" y="293879"/>
            <a:ext cx="6091239" cy="11620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chor="b">
            <a:normAutofit/>
          </a:bodyPr>
          <a:lstStyle>
            <a:lvl1pPr marL="0" marR="0" indent="0" algn="l" defTabSz="914400" rtl="0" latinLnBrk="0">
              <a:lnSpc>
                <a:spcPct val="100000"/>
              </a:lnSpc>
              <a:spcBef>
                <a:spcPts val="0"/>
              </a:spcBef>
              <a:spcAft>
                <a:spcPts val="0"/>
              </a:spcAft>
              <a:buClrTx/>
              <a:buSzTx/>
              <a:buFontTx/>
              <a:buNone/>
              <a:tabLst/>
              <a:defRPr sz="4000" b="1" i="0" u="none" strike="noStrike" cap="none" spc="0" baseline="0">
                <a:ln>
                  <a:noFill/>
                </a:ln>
                <a:solidFill>
                  <a:srgbClr val="004F6D"/>
                </a:solidFill>
                <a:uFillTx/>
                <a:latin typeface="Liron"/>
                <a:ea typeface="Liron"/>
                <a:cs typeface="Liron"/>
                <a:sym typeface="Liron"/>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9pPr>
          </a:lstStyle>
          <a:p>
            <a:pPr hangingPunct="1"/>
            <a:r>
              <a:rPr lang="en-US" dirty="0" err="1"/>
              <a:t>Dockerfile</a:t>
            </a:r>
            <a:r>
              <a:rPr lang="en-US" dirty="0"/>
              <a:t> </a:t>
            </a:r>
            <a:r>
              <a:rPr lang="en-US" dirty="0" err="1"/>
              <a:t>cheetsheet</a:t>
            </a:r>
            <a:endParaRPr lang="en-US" dirty="0"/>
          </a:p>
        </p:txBody>
      </p:sp>
      <p:sp>
        <p:nvSpPr>
          <p:cNvPr id="4" name="Rectangle 1">
            <a:extLst>
              <a:ext uri="{FF2B5EF4-FFF2-40B4-BE49-F238E27FC236}">
                <a16:creationId xmlns:a16="http://schemas.microsoft.com/office/drawing/2014/main" id="{EC89923F-791D-3D4B-B05A-42B16293DCBF}"/>
              </a:ext>
            </a:extLst>
          </p:cNvPr>
          <p:cNvSpPr>
            <a:spLocks noChangeArrowheads="1"/>
          </p:cNvSpPr>
          <p:nvPr/>
        </p:nvSpPr>
        <p:spPr bwMode="auto">
          <a:xfrm>
            <a:off x="307132" y="1281089"/>
            <a:ext cx="8529735" cy="5576911"/>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sz="1600" b="1" dirty="0">
                <a:sym typeface="Comic Sans MS"/>
              </a:rPr>
              <a:t>Set image to trigger an instruction when used as a base (FROM) for another image:</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sz="1200" b="1" dirty="0">
                <a:solidFill>
                  <a:srgbClr val="03495C"/>
                </a:solidFill>
                <a:latin typeface="MS Reference Sans Serif" panose="020B0604030504040204" pitchFamily="34" charset="0"/>
                <a:sym typeface="Comic Sans MS"/>
              </a:rPr>
              <a:t>ONBUILD ADD . /app/</a:t>
            </a:r>
            <a:r>
              <a:rPr lang="en-US" sz="1200" b="1" dirty="0" err="1">
                <a:solidFill>
                  <a:srgbClr val="03495C"/>
                </a:solidFill>
                <a:latin typeface="MS Reference Sans Serif" panose="020B0604030504040204" pitchFamily="34" charset="0"/>
                <a:sym typeface="Comic Sans MS"/>
              </a:rPr>
              <a:t>src</a:t>
            </a:r>
            <a:r>
              <a:rPr lang="en-US" sz="1200" b="1" dirty="0">
                <a:solidFill>
                  <a:srgbClr val="03495C"/>
                </a:solidFill>
                <a:latin typeface="MS Reference Sans Serif" panose="020B0604030504040204" pitchFamily="34" charset="0"/>
                <a:sym typeface="Comic Sans MS"/>
              </a:rPr>
              <a:t> ONBUILD </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sz="1200" b="1" dirty="0">
                <a:solidFill>
                  <a:srgbClr val="03495C"/>
                </a:solidFill>
                <a:latin typeface="MS Reference Sans Serif" panose="020B0604030504040204" pitchFamily="34" charset="0"/>
                <a:sym typeface="Comic Sans MS"/>
              </a:rPr>
              <a:t>RUN /</a:t>
            </a:r>
            <a:r>
              <a:rPr lang="en-US" sz="1200" b="1" dirty="0" err="1">
                <a:solidFill>
                  <a:srgbClr val="03495C"/>
                </a:solidFill>
                <a:latin typeface="MS Reference Sans Serif" panose="020B0604030504040204" pitchFamily="34" charset="0"/>
                <a:sym typeface="Comic Sans MS"/>
              </a:rPr>
              <a:t>usr</a:t>
            </a:r>
            <a:r>
              <a:rPr lang="en-US" sz="1200" b="1" dirty="0">
                <a:solidFill>
                  <a:srgbClr val="03495C"/>
                </a:solidFill>
                <a:latin typeface="MS Reference Sans Serif" panose="020B0604030504040204" pitchFamily="34" charset="0"/>
                <a:sym typeface="Comic Sans MS"/>
              </a:rPr>
              <a:t>/local/bin/python-build --</a:t>
            </a:r>
            <a:r>
              <a:rPr lang="en-US" sz="1200" b="1" dirty="0" err="1">
                <a:solidFill>
                  <a:srgbClr val="03495C"/>
                </a:solidFill>
                <a:latin typeface="MS Reference Sans Serif" panose="020B0604030504040204" pitchFamily="34" charset="0"/>
                <a:sym typeface="Comic Sans MS"/>
              </a:rPr>
              <a:t>dir</a:t>
            </a:r>
            <a:r>
              <a:rPr lang="en-US" sz="1200" b="1" dirty="0">
                <a:solidFill>
                  <a:srgbClr val="03495C"/>
                </a:solidFill>
                <a:latin typeface="MS Reference Sans Serif" panose="020B0604030504040204" pitchFamily="34" charset="0"/>
                <a:sym typeface="Comic Sans MS"/>
              </a:rPr>
              <a:t> /app/</a:t>
            </a:r>
            <a:r>
              <a:rPr lang="en-US" sz="1200" b="1" dirty="0" err="1">
                <a:solidFill>
                  <a:srgbClr val="03495C"/>
                </a:solidFill>
                <a:latin typeface="MS Reference Sans Serif" panose="020B0604030504040204" pitchFamily="34" charset="0"/>
                <a:sym typeface="Comic Sans MS"/>
              </a:rPr>
              <a:t>src</a:t>
            </a:r>
            <a:endParaRPr lang="en-US" sz="1200" b="1" dirty="0">
              <a:solidFill>
                <a:srgbClr val="03495C"/>
              </a:solidFill>
              <a:latin typeface="MS Reference Sans Serif" panose="020B0604030504040204" pitchFamily="34" charset="0"/>
              <a:sym typeface="Comic Sans MS"/>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endParaRPr lang="en-US" sz="1200" dirty="0">
              <a:sym typeface="Comic Sans MS"/>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sz="1600" dirty="0">
                <a:sym typeface="Comic Sans MS"/>
              </a:rPr>
              <a:t>Check every five minutes or so that a web-server is able to serve the site’s main page within three seconds. Exits if unavailable:</a:t>
            </a:r>
            <a:endParaRPr lang="en-US" sz="1600" dirty="0">
              <a:latin typeface="Andale Mono" panose="020B0509000000000004" pitchFamily="49" charset="0"/>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sz="1200" dirty="0">
                <a:latin typeface="MS Reference Sans Serif" panose="020B0604030504040204" pitchFamily="34" charset="0"/>
              </a:rPr>
              <a:t>HEALTHCHECK --interval=5m --timeout=3s \ CMD curl -f http://localhost/ || exit 1</a:t>
            </a:r>
          </a:p>
          <a:p>
            <a:pPr defTabSz="832104">
              <a:spcBef>
                <a:spcPts val="400"/>
              </a:spcBef>
              <a:spcAft>
                <a:spcPts val="0"/>
              </a:spcAft>
              <a:defRPr sz="1820" b="1">
                <a:solidFill>
                  <a:srgbClr val="03495C"/>
                </a:solidFill>
                <a:latin typeface="Comic Sans MS"/>
                <a:ea typeface="Comic Sans MS"/>
                <a:cs typeface="Comic Sans MS"/>
                <a:sym typeface="Comic Sans MS"/>
              </a:defRPr>
            </a:pPr>
            <a:endParaRPr lang="en-US" altLang="en-US" sz="1200" dirty="0">
              <a:latin typeface="Andale Mono" panose="020B0509000000000004" pitchFamily="49" charset="0"/>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600" b="1" dirty="0">
                <a:solidFill>
                  <a:srgbClr val="03495C"/>
                </a:solidFill>
                <a:latin typeface="Comic Sans MS"/>
              </a:rPr>
              <a:t>SHELL</a:t>
            </a:r>
            <a:endParaRPr lang="en-US" altLang="en-US" sz="1200" b="1" dirty="0">
              <a:solidFill>
                <a:srgbClr val="03495C"/>
              </a:solidFill>
              <a:latin typeface="Comic Sans MS"/>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FROM </a:t>
            </a:r>
            <a:r>
              <a:rPr lang="en-US" altLang="en-US" sz="1100" dirty="0" err="1">
                <a:latin typeface="Andale Mono" panose="020B0509000000000004" pitchFamily="49" charset="0"/>
              </a:rPr>
              <a:t>microsoft</a:t>
            </a:r>
            <a:r>
              <a:rPr lang="en-US" altLang="en-US" sz="1100" dirty="0">
                <a:latin typeface="Andale Mono" panose="020B0509000000000004" pitchFamily="49" charset="0"/>
              </a:rPr>
              <a:t>/</a:t>
            </a:r>
            <a:r>
              <a:rPr lang="en-US" altLang="en-US" sz="1100" dirty="0" err="1">
                <a:latin typeface="Andale Mono" panose="020B0509000000000004" pitchFamily="49" charset="0"/>
              </a:rPr>
              <a:t>windowsservercore</a:t>
            </a:r>
            <a:endParaRPr lang="en-US" altLang="en-US" sz="1100" dirty="0">
              <a:latin typeface="Andale Mono" panose="020B0509000000000004" pitchFamily="49" charset="0"/>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endParaRPr lang="en-US" altLang="en-US" sz="1100" dirty="0">
              <a:latin typeface="Andale Mono" panose="020B0509000000000004" pitchFamily="49" charset="0"/>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 Executed as </a:t>
            </a:r>
            <a:r>
              <a:rPr lang="en-US" altLang="en-US" sz="1100" dirty="0" err="1">
                <a:latin typeface="Andale Mono" panose="020B0509000000000004" pitchFamily="49" charset="0"/>
              </a:rPr>
              <a:t>cmd</a:t>
            </a:r>
            <a:r>
              <a:rPr lang="en-US" altLang="en-US" sz="1100" dirty="0">
                <a:latin typeface="Andale Mono" panose="020B0509000000000004" pitchFamily="49" charset="0"/>
              </a:rPr>
              <a:t> /S /C echo default</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RUN echo default</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 Executed as </a:t>
            </a:r>
            <a:r>
              <a:rPr lang="en-US" altLang="en-US" sz="1100" dirty="0" err="1">
                <a:latin typeface="Andale Mono" panose="020B0509000000000004" pitchFamily="49" charset="0"/>
              </a:rPr>
              <a:t>cmd</a:t>
            </a:r>
            <a:r>
              <a:rPr lang="en-US" altLang="en-US" sz="1100" dirty="0">
                <a:latin typeface="Andale Mono" panose="020B0509000000000004" pitchFamily="49" charset="0"/>
              </a:rPr>
              <a:t> /S /C </a:t>
            </a:r>
            <a:r>
              <a:rPr lang="en-US" altLang="en-US" sz="1100" dirty="0" err="1">
                <a:latin typeface="Andale Mono" panose="020B0509000000000004" pitchFamily="49" charset="0"/>
              </a:rPr>
              <a:t>powershell</a:t>
            </a:r>
            <a:r>
              <a:rPr lang="en-US" altLang="en-US" sz="1100" dirty="0">
                <a:latin typeface="Andale Mono" panose="020B0509000000000004" pitchFamily="49" charset="0"/>
              </a:rPr>
              <a:t> -command Write-Host default</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RUN </a:t>
            </a:r>
            <a:r>
              <a:rPr lang="en-US" altLang="en-US" sz="1100" dirty="0" err="1">
                <a:latin typeface="Andale Mono" panose="020B0509000000000004" pitchFamily="49" charset="0"/>
              </a:rPr>
              <a:t>powershell</a:t>
            </a:r>
            <a:r>
              <a:rPr lang="en-US" altLang="en-US" sz="1100" dirty="0">
                <a:latin typeface="Andale Mono" panose="020B0509000000000004" pitchFamily="49" charset="0"/>
              </a:rPr>
              <a:t> -command Write-Host default</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 Executed as </a:t>
            </a:r>
            <a:r>
              <a:rPr lang="en-US" altLang="en-US" sz="1100" dirty="0" err="1">
                <a:latin typeface="Andale Mono" panose="020B0509000000000004" pitchFamily="49" charset="0"/>
              </a:rPr>
              <a:t>powershell</a:t>
            </a:r>
            <a:r>
              <a:rPr lang="en-US" altLang="en-US" sz="1100" dirty="0">
                <a:latin typeface="Andale Mono" panose="020B0509000000000004" pitchFamily="49" charset="0"/>
              </a:rPr>
              <a:t> -command Write-Host hello</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SHELL ["</a:t>
            </a:r>
            <a:r>
              <a:rPr lang="en-US" altLang="en-US" sz="1100" dirty="0" err="1">
                <a:latin typeface="Andale Mono" panose="020B0509000000000004" pitchFamily="49" charset="0"/>
              </a:rPr>
              <a:t>powershell</a:t>
            </a:r>
            <a:r>
              <a:rPr lang="en-US" altLang="en-US" sz="1100" dirty="0">
                <a:latin typeface="Andale Mono" panose="020B0509000000000004" pitchFamily="49" charset="0"/>
              </a:rPr>
              <a:t>", "-command"]</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RUN Write-Host hello</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 Executed as </a:t>
            </a:r>
            <a:r>
              <a:rPr lang="en-US" altLang="en-US" sz="1100" dirty="0" err="1">
                <a:latin typeface="Andale Mono" panose="020B0509000000000004" pitchFamily="49" charset="0"/>
              </a:rPr>
              <a:t>cmd</a:t>
            </a:r>
            <a:r>
              <a:rPr lang="en-US" altLang="en-US" sz="1100" dirty="0">
                <a:latin typeface="Andale Mono" panose="020B0509000000000004" pitchFamily="49" charset="0"/>
              </a:rPr>
              <a:t> /S /C echo hello</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SHELL ["</a:t>
            </a:r>
            <a:r>
              <a:rPr lang="en-US" altLang="en-US" sz="1100" dirty="0" err="1">
                <a:latin typeface="Andale Mono" panose="020B0509000000000004" pitchFamily="49" charset="0"/>
              </a:rPr>
              <a:t>cmd</a:t>
            </a:r>
            <a:r>
              <a:rPr lang="en-US" altLang="en-US" sz="1100" dirty="0">
                <a:latin typeface="Andale Mono" panose="020B0509000000000004" pitchFamily="49" charset="0"/>
              </a:rPr>
              <a:t>", "/S", "/C"]</a:t>
            </a:r>
          </a:p>
          <a:p>
            <a:pPr defTabSz="832104">
              <a:spcBef>
                <a:spcPts val="400"/>
              </a:spcBef>
              <a:spcAft>
                <a:spcPts val="0"/>
              </a:spcAft>
              <a:defRPr sz="1820" b="1">
                <a:solidFill>
                  <a:srgbClr val="03495C"/>
                </a:solidFill>
                <a:latin typeface="Comic Sans MS"/>
                <a:ea typeface="Comic Sans MS"/>
                <a:cs typeface="Comic Sans MS"/>
                <a:sym typeface="Comic Sans MS"/>
              </a:defRPr>
            </a:pPr>
            <a:r>
              <a:rPr lang="en-US" altLang="en-US" sz="1100" dirty="0">
                <a:latin typeface="Andale Mono" panose="020B0509000000000004" pitchFamily="49" charset="0"/>
              </a:rPr>
              <a:t>RUN echo hello</a:t>
            </a:r>
          </a:p>
          <a:p>
            <a:pPr defTabSz="832104">
              <a:spcBef>
                <a:spcPts val="400"/>
              </a:spcBef>
              <a:spcAft>
                <a:spcPts val="0"/>
              </a:spcAft>
              <a:defRPr sz="1820" b="1">
                <a:solidFill>
                  <a:srgbClr val="03495C"/>
                </a:solidFill>
                <a:latin typeface="Comic Sans MS"/>
                <a:ea typeface="Comic Sans MS"/>
                <a:cs typeface="Comic Sans MS"/>
                <a:sym typeface="Comic Sans MS"/>
              </a:defRPr>
            </a:pPr>
            <a:endParaRPr lang="en-US" altLang="en-US" sz="1600" dirty="0">
              <a:latin typeface="Andale Mono" panose="020B0509000000000004" pitchFamily="49" charset="0"/>
            </a:endParaRPr>
          </a:p>
          <a:p>
            <a:pPr defTabSz="832104">
              <a:spcBef>
                <a:spcPts val="400"/>
              </a:spcBef>
              <a:spcAft>
                <a:spcPts val="0"/>
              </a:spcAft>
              <a:defRPr sz="1820" b="1">
                <a:solidFill>
                  <a:srgbClr val="03495C"/>
                </a:solidFill>
                <a:latin typeface="Comic Sans MS"/>
                <a:ea typeface="Comic Sans MS"/>
                <a:cs typeface="Comic Sans MS"/>
                <a:sym typeface="Comic Sans MS"/>
              </a:defRPr>
            </a:pPr>
            <a:endParaRPr lang="en-US" altLang="en-US" sz="1600" dirty="0">
              <a:latin typeface="Andale Mono" panose="020B0509000000000004" pitchFamily="49" charset="0"/>
            </a:endParaRPr>
          </a:p>
        </p:txBody>
      </p:sp>
    </p:spTree>
    <p:extLst>
      <p:ext uri="{BB962C8B-B14F-4D97-AF65-F5344CB8AC3E}">
        <p14:creationId xmlns:p14="http://schemas.microsoft.com/office/powerpoint/2010/main" val="343033138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Text Placeholder 3"/>
          <p:cNvSpPr>
            <a:spLocks noGrp="1"/>
          </p:cNvSpPr>
          <p:nvPr>
            <p:ph type="body" sz="half" idx="13"/>
          </p:nvPr>
        </p:nvSpPr>
        <p:spPr/>
        <p:txBody>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28</a:t>
            </a:fld>
            <a:endParaRPr lang="en-US"/>
          </a:p>
        </p:txBody>
      </p:sp>
      <p:pic>
        <p:nvPicPr>
          <p:cNvPr id="2050" name="Picture 2" descr="×ª××× ×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714" y="1076189"/>
            <a:ext cx="7098633" cy="472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2483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Title 1"/>
          <p:cNvSpPr txBox="1">
            <a:spLocks noGrp="1"/>
          </p:cNvSpPr>
          <p:nvPr>
            <p:ph type="title"/>
          </p:nvPr>
        </p:nvSpPr>
        <p:spPr>
          <a:xfrm>
            <a:off x="38100" y="514351"/>
            <a:ext cx="2743200" cy="1162051"/>
          </a:xfrm>
          <a:prstGeom prst="rect">
            <a:avLst/>
          </a:prstGeom>
        </p:spPr>
        <p:txBody>
          <a:bodyPr>
            <a:normAutofit/>
          </a:bodyPr>
          <a:lstStyle/>
          <a:p>
            <a:pPr defTabSz="668426">
              <a:defRPr sz="3440" b="1">
                <a:solidFill>
                  <a:srgbClr val="004F6D"/>
                </a:solidFill>
                <a:latin typeface="Liron"/>
                <a:ea typeface="Liron"/>
                <a:cs typeface="Liron"/>
                <a:sym typeface="Liron"/>
              </a:defRPr>
            </a:pPr>
            <a:r>
              <a:rPr lang="en-US" dirty="0"/>
              <a:t>More options</a:t>
            </a:r>
            <a:endParaRPr dirty="0"/>
          </a:p>
        </p:txBody>
      </p:sp>
      <p:sp>
        <p:nvSpPr>
          <p:cNvPr id="218" name="Shape 164"/>
          <p:cNvSpPr txBox="1">
            <a:spLocks noGrp="1"/>
          </p:cNvSpPr>
          <p:nvPr>
            <p:ph type="body" idx="1"/>
          </p:nvPr>
        </p:nvSpPr>
        <p:spPr>
          <a:xfrm>
            <a:off x="38100" y="1676400"/>
            <a:ext cx="7356424" cy="4572000"/>
          </a:xfrm>
          <a:prstGeom prst="rect">
            <a:avLst/>
          </a:prstGeom>
        </p:spPr>
        <p:txBody>
          <a:bodyPr/>
          <a:lstStyle>
            <a:lvl1pPr>
              <a:defRPr sz="2000" b="1">
                <a:solidFill>
                  <a:srgbClr val="03495C"/>
                </a:solidFill>
                <a:latin typeface="Comic Sans MS"/>
                <a:ea typeface="Comic Sans MS"/>
                <a:cs typeface="Comic Sans MS"/>
                <a:sym typeface="Comic Sans MS"/>
              </a:defRPr>
            </a:lvl1pPr>
            <a:lvl2pPr indent="825137">
              <a:defRPr sz="2000" b="1">
                <a:solidFill>
                  <a:srgbClr val="03495C"/>
                </a:solidFill>
                <a:latin typeface="Comic Sans MS"/>
                <a:ea typeface="Comic Sans MS"/>
                <a:cs typeface="Comic Sans MS"/>
                <a:sym typeface="Comic Sans MS"/>
              </a:defRPr>
            </a:lvl2pPr>
          </a:lstStyle>
          <a:p>
            <a:r>
              <a:rPr dirty="0"/>
              <a:t>docker </a:t>
            </a:r>
            <a:r>
              <a:rPr lang="en-US" dirty="0"/>
              <a:t>container </a:t>
            </a:r>
            <a:r>
              <a:rPr dirty="0"/>
              <a:t>run </a:t>
            </a:r>
            <a:r>
              <a:rPr lang="en-US" dirty="0"/>
              <a:t>-</a:t>
            </a:r>
            <a:r>
              <a:rPr dirty="0"/>
              <a:t>t </a:t>
            </a:r>
            <a:r>
              <a:rPr lang="en-US" dirty="0"/>
              <a:t>-</a:t>
            </a:r>
            <a:r>
              <a:rPr dirty="0"/>
              <a:t>p 8080:80 </a:t>
            </a:r>
            <a:r>
              <a:rPr dirty="0" err="1"/>
              <a:t>ubuntu</a:t>
            </a:r>
            <a:r>
              <a:rPr dirty="0"/>
              <a:t> </a:t>
            </a:r>
            <a:endParaRPr lang="en-US" dirty="0"/>
          </a:p>
          <a:p>
            <a:pPr lvl="1" indent="0"/>
            <a:r>
              <a:rPr lang="fr-FR" dirty="0"/>
              <a:t>        </a:t>
            </a:r>
            <a:r>
              <a:rPr lang="fr-FR" dirty="0" err="1"/>
              <a:t>Map</a:t>
            </a:r>
            <a:r>
              <a:rPr lang="fr-FR" dirty="0"/>
              <a:t> container port 80 to host port 8080</a:t>
            </a:r>
          </a:p>
          <a:p>
            <a:endParaRPr lang="en-US" dirty="0"/>
          </a:p>
          <a:p>
            <a:r>
              <a:rPr lang="en-US" dirty="0" err="1"/>
              <a:t>docker</a:t>
            </a:r>
            <a:r>
              <a:rPr lang="en-US" dirty="0"/>
              <a:t> container run -t -e ENV_VAR_A=value1 </a:t>
            </a:r>
            <a:r>
              <a:rPr lang="en-US" dirty="0" err="1"/>
              <a:t>ubuntu</a:t>
            </a:r>
            <a:r>
              <a:rPr lang="en-US" dirty="0"/>
              <a:t> </a:t>
            </a:r>
          </a:p>
          <a:p>
            <a:r>
              <a:rPr lang="en-US" dirty="0"/>
              <a:t>        Add environment variable to the container</a:t>
            </a:r>
          </a:p>
          <a:p>
            <a:endParaRPr lang="en-US" dirty="0"/>
          </a:p>
          <a:p>
            <a:r>
              <a:rPr lang="en-US" dirty="0" err="1"/>
              <a:t>docker</a:t>
            </a:r>
            <a:r>
              <a:rPr lang="en-US" dirty="0"/>
              <a:t> container run -d </a:t>
            </a:r>
            <a:r>
              <a:rPr lang="en-US" dirty="0" err="1"/>
              <a:t>ubuntu</a:t>
            </a:r>
            <a:endParaRPr lang="en-US" dirty="0"/>
          </a:p>
          <a:p>
            <a:r>
              <a:rPr lang="en-US" dirty="0"/>
              <a:t>        Detached mode</a:t>
            </a:r>
          </a:p>
          <a:p>
            <a:endParaRPr lang="en-US" dirty="0"/>
          </a:p>
          <a:p>
            <a:endParaRPr dirty="0"/>
          </a:p>
          <a:p>
            <a:pPr lvl="1"/>
            <a:endParaRPr lang="en-US" dirty="0"/>
          </a:p>
        </p:txBody>
      </p:sp>
      <p:sp>
        <p:nvSpPr>
          <p:cNvPr id="2" name="Slide Number Placeholder 1"/>
          <p:cNvSpPr>
            <a:spLocks noGrp="1"/>
          </p:cNvSpPr>
          <p:nvPr>
            <p:ph type="sldNum" sz="quarter" idx="2"/>
          </p:nvPr>
        </p:nvSpPr>
        <p:spPr/>
        <p:txBody>
          <a:bodyPr/>
          <a:lstStyle/>
          <a:p>
            <a:fld id="{86CB4B4D-7CA3-9044-876B-883B54F8677D}" type="slidenum">
              <a:rPr lang="en-US" smtClean="0"/>
              <a:t>29</a:t>
            </a:fld>
            <a:endParaRPr lang="en-US"/>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6"/>
          <p:cNvSpPr txBox="1">
            <a:spLocks/>
          </p:cNvSpPr>
          <p:nvPr/>
        </p:nvSpPr>
        <p:spPr>
          <a:xfrm>
            <a:off x="-93600" y="388950"/>
            <a:ext cx="7888931" cy="4142674"/>
          </a:xfrm>
          <a:prstGeom prst="rect">
            <a:avLst/>
          </a:prstGeom>
        </p:spPr>
        <p:txBody>
          <a:bodyPr/>
          <a:lstStyle>
            <a:lvl1pPr marL="274320" marR="0" indent="-117475"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1pPr>
            <a:lvl2pPr marL="640080" marR="0" indent="-12954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2pPr>
            <a:lvl3pPr marL="914400" marR="0" indent="-160655"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3pPr>
            <a:lvl4pPr marL="1188719" marR="0" indent="-12826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4pPr>
            <a:lvl5pPr marL="1463038" marR="0" indent="-135888"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a:lstStyle>
          <a:p>
            <a:pPr indent="0" defTabSz="859536" hangingPunct="1">
              <a:spcBef>
                <a:spcPts val="400"/>
              </a:spcBef>
              <a:buNone/>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Layers, Images and Containers </a:t>
            </a:r>
            <a:br>
              <a:rPr lang="en-US" sz="1800" b="1" dirty="0">
                <a:solidFill>
                  <a:srgbClr val="03495C"/>
                </a:solidFill>
                <a:latin typeface="Comic Sans MS"/>
                <a:ea typeface="Comic Sans MS"/>
                <a:cs typeface="Comic Sans MS"/>
                <a:sym typeface="Comic Sans MS"/>
              </a:rPr>
            </a:br>
            <a:r>
              <a:rPr lang="en-US" sz="1800" b="1" dirty="0">
                <a:solidFill>
                  <a:srgbClr val="03495C"/>
                </a:solidFill>
                <a:latin typeface="Comic Sans MS"/>
                <a:ea typeface="Comic Sans MS"/>
                <a:cs typeface="Comic Sans MS"/>
                <a:sym typeface="Comic Sans MS"/>
              </a:rPr>
              <a:t>   Terminology</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Why Docker </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Microservices</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Layers, Images and Containers </a:t>
            </a:r>
            <a:br>
              <a:rPr lang="en-US" sz="1800" b="1" dirty="0">
                <a:solidFill>
                  <a:srgbClr val="03495C"/>
                </a:solidFill>
                <a:latin typeface="Comic Sans MS"/>
                <a:ea typeface="Comic Sans MS"/>
                <a:cs typeface="Comic Sans MS"/>
                <a:sym typeface="Comic Sans MS"/>
              </a:rPr>
            </a:br>
            <a:r>
              <a:rPr lang="en-US" sz="1800" b="1" dirty="0">
                <a:solidFill>
                  <a:srgbClr val="03495C"/>
                </a:solidFill>
                <a:latin typeface="Comic Sans MS"/>
                <a:ea typeface="Comic Sans MS"/>
                <a:cs typeface="Comic Sans MS"/>
                <a:sym typeface="Comic Sans MS"/>
              </a:rPr>
              <a:t>   Examples + hands on</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Volumes and ports</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Use cases </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Extra - Network, multi stage</a:t>
            </a:r>
          </a:p>
          <a:p>
            <a:pPr marL="257860" indent="-110425" defTabSz="859536" hangingPunct="1">
              <a:lnSpc>
                <a:spcPct val="150000"/>
              </a:lnSpc>
              <a:spcBef>
                <a:spcPts val="400"/>
              </a:spcBef>
              <a:defRPr sz="180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sym typeface="Comic Sans MS"/>
              </a:rPr>
              <a:t> Docker Compose intro</a:t>
            </a:r>
          </a:p>
        </p:txBody>
      </p:sp>
      <p:sp>
        <p:nvSpPr>
          <p:cNvPr id="7" name="Title 4"/>
          <p:cNvSpPr txBox="1">
            <a:spLocks/>
          </p:cNvSpPr>
          <p:nvPr/>
        </p:nvSpPr>
        <p:spPr>
          <a:xfrm>
            <a:off x="-1" y="82351"/>
            <a:ext cx="6180515" cy="1162051"/>
          </a:xfrm>
          <a:prstGeom prst="rect">
            <a:avLst/>
          </a:prstGeom>
        </p:spPr>
        <p:txBody>
          <a:bodyPr/>
          <a:lstStyle>
            <a:lvl1pPr marL="0" marR="0" indent="0" algn="l" defTabSz="914400" rtl="0" latinLnBrk="0">
              <a:lnSpc>
                <a:spcPct val="100000"/>
              </a:lnSpc>
              <a:spcBef>
                <a:spcPts val="0"/>
              </a:spcBef>
              <a:spcAft>
                <a:spcPts val="0"/>
              </a:spcAft>
              <a:buClrTx/>
              <a:buSzTx/>
              <a:buFontTx/>
              <a:buNone/>
              <a:tabLst/>
              <a:defRPr sz="4000" b="1" i="0" u="none" strike="noStrike" cap="none" spc="0" baseline="0">
                <a:ln>
                  <a:noFill/>
                </a:ln>
                <a:solidFill>
                  <a:srgbClr val="004F6D"/>
                </a:solidFill>
                <a:uFillTx/>
                <a:latin typeface="Liron"/>
                <a:ea typeface="Liron"/>
                <a:cs typeface="Liron"/>
                <a:sym typeface="Liron"/>
              </a:defRPr>
            </a:lvl1pPr>
            <a:lvl2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9pPr>
          </a:lstStyle>
          <a:p>
            <a:pPr hangingPunct="1"/>
            <a:r>
              <a:rPr lang="en-US" dirty="0"/>
              <a:t>On our list are:</a:t>
            </a:r>
          </a:p>
        </p:txBody>
      </p:sp>
      <p:pic>
        <p:nvPicPr>
          <p:cNvPr id="8" name="Picture 7"/>
          <p:cNvPicPr>
            <a:picLocks noChangeAspect="1"/>
          </p:cNvPicPr>
          <p:nvPr/>
        </p:nvPicPr>
        <p:blipFill>
          <a:blip r:embed="rId3"/>
          <a:stretch>
            <a:fillRect/>
          </a:stretch>
        </p:blipFill>
        <p:spPr>
          <a:xfrm>
            <a:off x="4264125" y="1175250"/>
            <a:ext cx="4705350" cy="3009900"/>
          </a:xfrm>
          <a:prstGeom prst="rect">
            <a:avLst/>
          </a:prstGeom>
        </p:spPr>
      </p:pic>
    </p:spTree>
    <p:extLst>
      <p:ext uri="{BB962C8B-B14F-4D97-AF65-F5344CB8AC3E}">
        <p14:creationId xmlns:p14="http://schemas.microsoft.com/office/powerpoint/2010/main" val="146757962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3048" y="355855"/>
            <a:ext cx="4325112" cy="1162051"/>
          </a:xfrm>
          <a:prstGeom prst="rect">
            <a:avLst/>
          </a:prstGeom>
        </p:spPr>
        <p:txBody>
          <a:bodyPr/>
          <a:lstStyle>
            <a:lvl1pPr defTabSz="740662">
              <a:defRPr sz="4000" b="1">
                <a:solidFill>
                  <a:srgbClr val="004F6D"/>
                </a:solidFill>
                <a:latin typeface="Liron"/>
                <a:ea typeface="Liron"/>
                <a:cs typeface="Liron"/>
                <a:sym typeface="Liron"/>
              </a:defRPr>
            </a:lvl1pPr>
          </a:lstStyle>
          <a:p>
            <a:r>
              <a:t>Mount Volumes</a:t>
            </a:r>
          </a:p>
        </p:txBody>
      </p:sp>
      <p:sp>
        <p:nvSpPr>
          <p:cNvPr id="198" name="Shape 156"/>
          <p:cNvSpPr txBox="1">
            <a:spLocks noGrp="1"/>
          </p:cNvSpPr>
          <p:nvPr>
            <p:ph type="body" idx="1"/>
          </p:nvPr>
        </p:nvSpPr>
        <p:spPr>
          <a:xfrm>
            <a:off x="-1" y="1615439"/>
            <a:ext cx="8077053" cy="4572001"/>
          </a:xfrm>
          <a:prstGeom prst="rect">
            <a:avLst/>
          </a:prstGeom>
        </p:spPr>
        <p:txBody>
          <a:bodyPr/>
          <a:lstStyle/>
          <a:p>
            <a:pPr>
              <a:defRPr sz="2000" b="1">
                <a:solidFill>
                  <a:srgbClr val="03495C"/>
                </a:solidFill>
                <a:latin typeface="Comic Sans MS"/>
                <a:ea typeface="Comic Sans MS"/>
                <a:cs typeface="Comic Sans MS"/>
                <a:sym typeface="Comic Sans MS"/>
              </a:defRPr>
            </a:pPr>
            <a:r>
              <a:rPr dirty="0"/>
              <a:t>Volume</a:t>
            </a:r>
            <a:r>
              <a:rPr lang="en-US" dirty="0"/>
              <a:t>s</a:t>
            </a:r>
            <a:r>
              <a:rPr dirty="0"/>
              <a:t> help sav</a:t>
            </a:r>
            <a:r>
              <a:rPr lang="en-US" dirty="0"/>
              <a:t>e</a:t>
            </a:r>
            <a:r>
              <a:rPr dirty="0"/>
              <a:t> data outside the container so the data won’t get lost when the container </a:t>
            </a:r>
            <a:r>
              <a:rPr lang="en-US" dirty="0"/>
              <a:t>stops running</a:t>
            </a:r>
            <a:r>
              <a:rPr dirty="0"/>
              <a:t>.</a:t>
            </a:r>
          </a:p>
          <a:p>
            <a:pPr>
              <a:defRPr sz="2000" b="1">
                <a:solidFill>
                  <a:srgbClr val="03495C"/>
                </a:solidFill>
                <a:latin typeface="Comic Sans MS"/>
                <a:ea typeface="Comic Sans MS"/>
                <a:cs typeface="Comic Sans MS"/>
                <a:sym typeface="Comic Sans MS"/>
              </a:defRPr>
            </a:pPr>
            <a:endParaRPr dirty="0"/>
          </a:p>
          <a:p>
            <a:pPr>
              <a:defRPr sz="2000" b="1">
                <a:solidFill>
                  <a:srgbClr val="03495C"/>
                </a:solidFill>
                <a:latin typeface="Comic Sans MS"/>
                <a:ea typeface="Comic Sans MS"/>
                <a:cs typeface="Comic Sans MS"/>
                <a:sym typeface="Comic Sans MS"/>
              </a:defRPr>
            </a:pPr>
            <a:r>
              <a:rPr dirty="0" err="1"/>
              <a:t>docker</a:t>
            </a:r>
            <a:r>
              <a:rPr dirty="0"/>
              <a:t> run</a:t>
            </a:r>
            <a:r>
              <a:rPr lang="en-US" dirty="0"/>
              <a:t> –</a:t>
            </a:r>
            <a:r>
              <a:rPr dirty="0" err="1"/>
              <a:t>ti</a:t>
            </a:r>
            <a:r>
              <a:rPr lang="en-US" dirty="0"/>
              <a:t> -</a:t>
            </a:r>
            <a:r>
              <a:rPr dirty="0"/>
              <a:t>v </a:t>
            </a:r>
            <a:r>
              <a:rPr dirty="0" err="1"/>
              <a:t>vol_name</a:t>
            </a:r>
            <a:r>
              <a:rPr dirty="0"/>
              <a:t>:/&lt;path inside container&gt; alpine</a:t>
            </a:r>
          </a:p>
        </p:txBody>
      </p:sp>
      <p:sp>
        <p:nvSpPr>
          <p:cNvPr id="2" name="Slide Number Placeholder 1"/>
          <p:cNvSpPr>
            <a:spLocks noGrp="1"/>
          </p:cNvSpPr>
          <p:nvPr>
            <p:ph type="sldNum" sz="quarter" idx="2"/>
          </p:nvPr>
        </p:nvSpPr>
        <p:spPr/>
        <p:txBody>
          <a:bodyPr/>
          <a:lstStyle/>
          <a:p>
            <a:fld id="{86CB4B4D-7CA3-9044-876B-883B54F8677D}" type="slidenum">
              <a:rPr lang="en-US" smtClean="0"/>
              <a:t>30</a:t>
            </a:fld>
            <a:endParaRPr lang="en-US"/>
          </a:p>
        </p:txBody>
      </p:sp>
      <p:sp>
        <p:nvSpPr>
          <p:cNvPr id="5" name="Shape 156">
            <a:extLst>
              <a:ext uri="{FF2B5EF4-FFF2-40B4-BE49-F238E27FC236}">
                <a16:creationId xmlns:a16="http://schemas.microsoft.com/office/drawing/2014/main" id="{EE774241-2ABE-FF45-94AE-79DC249861DA}"/>
              </a:ext>
            </a:extLst>
          </p:cNvPr>
          <p:cNvSpPr txBox="1">
            <a:spLocks/>
          </p:cNvSpPr>
          <p:nvPr/>
        </p:nvSpPr>
        <p:spPr>
          <a:xfrm>
            <a:off x="130628" y="3153747"/>
            <a:ext cx="8077053" cy="23589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b">
            <a:normAutofit fontScale="92500" lnSpcReduction="10000"/>
          </a:bodyPr>
          <a:lstStyle>
            <a:lvl1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a:lstStyle>
          <a:p>
            <a:pPr marL="285750" lvl="1" indent="-285750" hangingPunct="1">
              <a:spcBef>
                <a:spcPts val="0"/>
              </a:spcBef>
              <a:buFont typeface="Arial" panose="020B0604020202020204" pitchFamily="34" charset="0"/>
              <a:buChar char="•"/>
            </a:pPr>
            <a:r>
              <a:rPr lang="en-GB" sz="2000" b="1" dirty="0">
                <a:solidFill>
                  <a:srgbClr val="03495C"/>
                </a:solidFill>
                <a:latin typeface="Comic Sans MS"/>
              </a:rPr>
              <a:t>Can be shared and reused among one or many containers</a:t>
            </a:r>
          </a:p>
          <a:p>
            <a:pPr marL="285750" lvl="1" indent="-285750" hangingPunct="1">
              <a:spcBef>
                <a:spcPts val="0"/>
              </a:spcBef>
              <a:buFont typeface="Arial" panose="020B0604020202020204" pitchFamily="34" charset="0"/>
              <a:buChar char="•"/>
            </a:pPr>
            <a:r>
              <a:rPr lang="en-GB" sz="2000" b="1" dirty="0">
                <a:solidFill>
                  <a:srgbClr val="03495C"/>
                </a:solidFill>
                <a:latin typeface="Comic Sans MS"/>
              </a:rPr>
              <a:t>Updates to an image won’t affect a data volume</a:t>
            </a:r>
          </a:p>
          <a:p>
            <a:pPr marL="285750" lvl="1" indent="-285750" hangingPunct="1">
              <a:spcBef>
                <a:spcPts val="0"/>
              </a:spcBef>
              <a:buFont typeface="Arial" panose="020B0604020202020204" pitchFamily="34" charset="0"/>
              <a:buChar char="•"/>
            </a:pPr>
            <a:r>
              <a:rPr lang="en-GB" sz="2000" b="1" dirty="0">
                <a:solidFill>
                  <a:srgbClr val="03495C"/>
                </a:solidFill>
                <a:latin typeface="Comic Sans MS"/>
              </a:rPr>
              <a:t>Data volumes are persisted even after container deletion </a:t>
            </a:r>
          </a:p>
          <a:p>
            <a:pPr marL="285750" lvl="1" indent="-285750" hangingPunct="1">
              <a:spcBef>
                <a:spcPts val="0"/>
              </a:spcBef>
              <a:buFont typeface="Arial" panose="020B0604020202020204" pitchFamily="34" charset="0"/>
              <a:buChar char="•"/>
            </a:pPr>
            <a:r>
              <a:rPr lang="en-GB" sz="2000" b="1" dirty="0">
                <a:solidFill>
                  <a:srgbClr val="03495C"/>
                </a:solidFill>
                <a:latin typeface="Comic Sans MS"/>
              </a:rPr>
              <a:t>Volumes are OS agnostic. They can run on Linux and windows containers</a:t>
            </a:r>
          </a:p>
          <a:p>
            <a:pPr marL="285750" lvl="1" indent="-285750" hangingPunct="1">
              <a:spcBef>
                <a:spcPts val="0"/>
              </a:spcBef>
              <a:buFont typeface="Arial" panose="020B0604020202020204" pitchFamily="34" charset="0"/>
              <a:buChar char="•"/>
            </a:pPr>
            <a:r>
              <a:rPr lang="en-GB" sz="2000" b="1" dirty="0">
                <a:solidFill>
                  <a:srgbClr val="03495C"/>
                </a:solidFill>
                <a:latin typeface="Comic Sans MS"/>
              </a:rPr>
              <a:t>Volumes drivers allow us to store volumes on remote hosts or cloud providers.</a:t>
            </a:r>
          </a:p>
          <a:p>
            <a:pPr marL="285750" lvl="1" indent="-285750" hangingPunct="1">
              <a:spcBef>
                <a:spcPts val="0"/>
              </a:spcBef>
              <a:buFont typeface="Arial" panose="020B0604020202020204" pitchFamily="34" charset="0"/>
              <a:buChar char="•"/>
            </a:pPr>
            <a:r>
              <a:rPr lang="en-GB" sz="2000" b="1" dirty="0">
                <a:solidFill>
                  <a:srgbClr val="03495C"/>
                </a:solidFill>
                <a:latin typeface="Comic Sans MS"/>
              </a:rPr>
              <a:t>Volumes can be encrypted or to add other functionality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3048" y="355855"/>
            <a:ext cx="4325112" cy="1162051"/>
          </a:xfrm>
          <a:prstGeom prst="rect">
            <a:avLst/>
          </a:prstGeom>
        </p:spPr>
        <p:txBody>
          <a:bodyPr/>
          <a:lstStyle>
            <a:lvl1pPr defTabSz="740662">
              <a:defRPr sz="4000" b="1">
                <a:solidFill>
                  <a:srgbClr val="004F6D"/>
                </a:solidFill>
                <a:latin typeface="Liron"/>
                <a:ea typeface="Liron"/>
                <a:cs typeface="Liron"/>
                <a:sym typeface="Liron"/>
              </a:defRPr>
            </a:lvl1pPr>
          </a:lstStyle>
          <a:p>
            <a:r>
              <a:rPr dirty="0"/>
              <a:t>Mount Volumes</a:t>
            </a:r>
          </a:p>
        </p:txBody>
      </p:sp>
      <p:sp>
        <p:nvSpPr>
          <p:cNvPr id="2" name="Slide Number Placeholder 1"/>
          <p:cNvSpPr>
            <a:spLocks noGrp="1"/>
          </p:cNvSpPr>
          <p:nvPr>
            <p:ph type="sldNum" sz="quarter" idx="2"/>
          </p:nvPr>
        </p:nvSpPr>
        <p:spPr/>
        <p:txBody>
          <a:bodyPr/>
          <a:lstStyle/>
          <a:p>
            <a:fld id="{86CB4B4D-7CA3-9044-876B-883B54F8677D}" type="slidenum">
              <a:rPr lang="en-US" smtClean="0"/>
              <a:t>31</a:t>
            </a:fld>
            <a:endParaRPr lang="en-US"/>
          </a:p>
        </p:txBody>
      </p:sp>
      <p:sp>
        <p:nvSpPr>
          <p:cNvPr id="5" name="Shape 156">
            <a:extLst>
              <a:ext uri="{FF2B5EF4-FFF2-40B4-BE49-F238E27FC236}">
                <a16:creationId xmlns:a16="http://schemas.microsoft.com/office/drawing/2014/main" id="{EE774241-2ABE-FF45-94AE-79DC249861DA}"/>
              </a:ext>
            </a:extLst>
          </p:cNvPr>
          <p:cNvSpPr txBox="1">
            <a:spLocks/>
          </p:cNvSpPr>
          <p:nvPr/>
        </p:nvSpPr>
        <p:spPr>
          <a:xfrm>
            <a:off x="121297" y="4381842"/>
            <a:ext cx="8077053" cy="24761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chor="b">
            <a:normAutofit fontScale="92500" lnSpcReduction="20000"/>
          </a:bodyPr>
          <a:lstStyle>
            <a:lvl1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a:lstStyle>
          <a:p>
            <a:pPr marL="285750" lvl="1" indent="-285750" hangingPunct="1">
              <a:lnSpc>
                <a:spcPct val="90000"/>
              </a:lnSpc>
              <a:spcBef>
                <a:spcPts val="0"/>
              </a:spcBef>
              <a:buFont typeface="Arial" panose="020B0604020202020204" pitchFamily="34" charset="0"/>
              <a:buChar char="•"/>
            </a:pPr>
            <a:r>
              <a:rPr lang="en-US" sz="1600" b="1" dirty="0">
                <a:solidFill>
                  <a:srgbClr val="03495C"/>
                </a:solidFill>
                <a:latin typeface="Comic Sans MS"/>
              </a:rPr>
              <a:t>Volumes</a:t>
            </a:r>
            <a:r>
              <a:rPr lang="en-US" sz="1600" dirty="0">
                <a:solidFill>
                  <a:srgbClr val="03495C"/>
                </a:solidFill>
                <a:latin typeface="Comic Sans MS"/>
              </a:rPr>
              <a:t> are stored in a part of the host filesystem which is managed by Docker (/var/lib/docker/volumes/ on Linux). Non-Docker processes should not modify this part of the filesystem. Volumes are the best way to persist data in Docker.</a:t>
            </a:r>
          </a:p>
          <a:p>
            <a:pPr marL="285750" lvl="1" indent="-285750" hangingPunct="1">
              <a:lnSpc>
                <a:spcPct val="90000"/>
              </a:lnSpc>
              <a:spcBef>
                <a:spcPts val="0"/>
              </a:spcBef>
              <a:buFont typeface="Arial" panose="020B0604020202020204" pitchFamily="34" charset="0"/>
              <a:buChar char="•"/>
            </a:pPr>
            <a:endParaRPr lang="en-US" sz="1600" dirty="0">
              <a:solidFill>
                <a:srgbClr val="03495C"/>
              </a:solidFill>
              <a:latin typeface="Comic Sans MS"/>
            </a:endParaRPr>
          </a:p>
          <a:p>
            <a:pPr marL="285750" lvl="1" indent="-285750" hangingPunct="1">
              <a:lnSpc>
                <a:spcPct val="90000"/>
              </a:lnSpc>
              <a:spcBef>
                <a:spcPts val="0"/>
              </a:spcBef>
              <a:buFont typeface="Arial" panose="020B0604020202020204" pitchFamily="34" charset="0"/>
              <a:buChar char="•"/>
            </a:pPr>
            <a:r>
              <a:rPr lang="en-US" sz="1600" b="1" dirty="0">
                <a:solidFill>
                  <a:srgbClr val="03495C"/>
                </a:solidFill>
                <a:latin typeface="Comic Sans MS"/>
              </a:rPr>
              <a:t>Bind mounts </a:t>
            </a:r>
            <a:r>
              <a:rPr lang="en-US" sz="1600" dirty="0">
                <a:solidFill>
                  <a:srgbClr val="03495C"/>
                </a:solidFill>
                <a:latin typeface="Comic Sans MS"/>
              </a:rPr>
              <a:t>may be stored anywhere on the host system. They may even be important system files or directories. Non-Docker processes on the Docker host or a Docker container can modify them at any time.</a:t>
            </a:r>
          </a:p>
          <a:p>
            <a:pPr marL="285750" lvl="1" indent="-285750" hangingPunct="1">
              <a:lnSpc>
                <a:spcPct val="90000"/>
              </a:lnSpc>
              <a:spcBef>
                <a:spcPts val="0"/>
              </a:spcBef>
              <a:buFont typeface="Arial" panose="020B0604020202020204" pitchFamily="34" charset="0"/>
              <a:buChar char="•"/>
            </a:pPr>
            <a:endParaRPr lang="en-US" sz="1600" dirty="0">
              <a:solidFill>
                <a:srgbClr val="03495C"/>
              </a:solidFill>
              <a:latin typeface="Comic Sans MS"/>
            </a:endParaRPr>
          </a:p>
          <a:p>
            <a:pPr lvl="1" hangingPunct="1">
              <a:lnSpc>
                <a:spcPct val="90000"/>
              </a:lnSpc>
              <a:spcBef>
                <a:spcPts val="0"/>
              </a:spcBef>
            </a:pPr>
            <a:r>
              <a:rPr lang="en-US" sz="1600" dirty="0"/>
              <a:t>docker run –</a:t>
            </a:r>
            <a:r>
              <a:rPr lang="en-US" sz="1600" dirty="0" err="1"/>
              <a:t>ti</a:t>
            </a:r>
            <a:r>
              <a:rPr lang="en-US" sz="1600" dirty="0"/>
              <a:t> -v &lt;/path/outside/of/docker/root/</a:t>
            </a:r>
            <a:r>
              <a:rPr lang="en-US" sz="1600" dirty="0" err="1"/>
              <a:t>dir</a:t>
            </a:r>
            <a:r>
              <a:rPr lang="en-US" sz="1600" dirty="0"/>
              <a:t>&gt;:/&lt;path inside container&gt; alpine</a:t>
            </a:r>
          </a:p>
          <a:p>
            <a:pPr marL="285750" lvl="1" indent="-285750" hangingPunct="1">
              <a:lnSpc>
                <a:spcPct val="90000"/>
              </a:lnSpc>
              <a:spcBef>
                <a:spcPts val="0"/>
              </a:spcBef>
              <a:buFont typeface="Arial" panose="020B0604020202020204" pitchFamily="34" charset="0"/>
              <a:buChar char="•"/>
            </a:pPr>
            <a:endParaRPr lang="en-US" sz="1600" dirty="0">
              <a:solidFill>
                <a:srgbClr val="03495C"/>
              </a:solidFill>
              <a:latin typeface="Comic Sans MS"/>
            </a:endParaRPr>
          </a:p>
          <a:p>
            <a:br>
              <a:rPr lang="en-US" sz="1100" dirty="0"/>
            </a:br>
            <a:endParaRPr lang="en-GB" sz="1600" b="1" dirty="0">
              <a:solidFill>
                <a:srgbClr val="03495C"/>
              </a:solidFill>
              <a:latin typeface="Comic Sans MS"/>
            </a:endParaRPr>
          </a:p>
        </p:txBody>
      </p:sp>
      <p:pic>
        <p:nvPicPr>
          <p:cNvPr id="4098" name="Picture 2" descr="types of mounts and where they live on the Docker host">
            <a:extLst>
              <a:ext uri="{FF2B5EF4-FFF2-40B4-BE49-F238E27FC236}">
                <a16:creationId xmlns:a16="http://schemas.microsoft.com/office/drawing/2014/main" id="{6B80B8DF-FBE5-F34E-8E6B-2CDB7E9135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819" y="1517906"/>
            <a:ext cx="5476681" cy="278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16994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121297" y="211058"/>
            <a:ext cx="4325112" cy="1162051"/>
          </a:xfrm>
          <a:prstGeom prst="rect">
            <a:avLst/>
          </a:prstGeom>
        </p:spPr>
        <p:txBody>
          <a:bodyPr/>
          <a:lstStyle>
            <a:lvl1pPr defTabSz="740662">
              <a:defRPr sz="4000" b="1">
                <a:solidFill>
                  <a:srgbClr val="004F6D"/>
                </a:solidFill>
                <a:latin typeface="Liron"/>
                <a:ea typeface="Liron"/>
                <a:cs typeface="Liron"/>
                <a:sym typeface="Liron"/>
              </a:defRPr>
            </a:lvl1pPr>
          </a:lstStyle>
          <a:p>
            <a:r>
              <a:rPr dirty="0"/>
              <a:t>Mount Volumes</a:t>
            </a:r>
          </a:p>
        </p:txBody>
      </p:sp>
      <p:sp>
        <p:nvSpPr>
          <p:cNvPr id="2" name="Slide Number Placeholder 1"/>
          <p:cNvSpPr>
            <a:spLocks noGrp="1"/>
          </p:cNvSpPr>
          <p:nvPr>
            <p:ph type="sldNum" sz="quarter" idx="2"/>
          </p:nvPr>
        </p:nvSpPr>
        <p:spPr/>
        <p:txBody>
          <a:bodyPr/>
          <a:lstStyle/>
          <a:p>
            <a:fld id="{86CB4B4D-7CA3-9044-876B-883B54F8677D}" type="slidenum">
              <a:rPr lang="en-US" smtClean="0"/>
              <a:t>32</a:t>
            </a:fld>
            <a:endParaRPr lang="en-US"/>
          </a:p>
        </p:txBody>
      </p:sp>
      <p:sp>
        <p:nvSpPr>
          <p:cNvPr id="5" name="Shape 156">
            <a:extLst>
              <a:ext uri="{FF2B5EF4-FFF2-40B4-BE49-F238E27FC236}">
                <a16:creationId xmlns:a16="http://schemas.microsoft.com/office/drawing/2014/main" id="{EE774241-2ABE-FF45-94AE-79DC249861DA}"/>
              </a:ext>
            </a:extLst>
          </p:cNvPr>
          <p:cNvSpPr txBox="1">
            <a:spLocks/>
          </p:cNvSpPr>
          <p:nvPr/>
        </p:nvSpPr>
        <p:spPr>
          <a:xfrm>
            <a:off x="121297" y="933061"/>
            <a:ext cx="8077053" cy="5713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3" tIns="91423" rIns="91423" bIns="91423" anchor="b">
            <a:normAutofit fontScale="92500" lnSpcReduction="10000"/>
          </a:bodyPr>
          <a:lstStyle>
            <a:lvl1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a:lstStyle>
          <a:p>
            <a:r>
              <a:rPr lang="en-US" sz="1600" b="1" dirty="0">
                <a:solidFill>
                  <a:srgbClr val="03495C"/>
                </a:solidFill>
                <a:latin typeface="Comic Sans MS"/>
              </a:rPr>
              <a:t>Good use cases for volumes (container read/write to remote, somewhat faster)</a:t>
            </a:r>
          </a:p>
          <a:p>
            <a:r>
              <a:rPr lang="en-US" sz="1600" dirty="0">
                <a:solidFill>
                  <a:srgbClr val="03495C"/>
                </a:solidFill>
                <a:latin typeface="Comic Sans MS"/>
              </a:rPr>
              <a:t>Volumes are the preferred way to persist data in Docker containers and services. Some use cases for volumes include:</a:t>
            </a:r>
          </a:p>
          <a:p>
            <a:pPr marL="285750" indent="-285750">
              <a:buFont typeface="Arial" panose="020B0604020202020204" pitchFamily="34" charset="0"/>
              <a:buChar char="•"/>
            </a:pPr>
            <a:r>
              <a:rPr lang="en-US" sz="1600" dirty="0">
                <a:solidFill>
                  <a:srgbClr val="03495C"/>
                </a:solidFill>
                <a:latin typeface="Comic Sans MS"/>
              </a:rPr>
              <a:t>Sharing data among </a:t>
            </a:r>
            <a:r>
              <a:rPr lang="en-US" sz="1600" b="1" dirty="0">
                <a:solidFill>
                  <a:srgbClr val="03495C"/>
                </a:solidFill>
                <a:latin typeface="Comic Sans MS"/>
              </a:rPr>
              <a:t>multiple running containers</a:t>
            </a:r>
            <a:r>
              <a:rPr lang="en-US" sz="1600" dirty="0">
                <a:solidFill>
                  <a:srgbClr val="03495C"/>
                </a:solidFill>
                <a:latin typeface="Comic Sans MS"/>
              </a:rPr>
              <a:t>. If you don’t explicitly create it, a volume is created the first time it is mounted into a container. When that container stops or is removed, the volume still exists. Multiple containers can mount the same volume simultaneously, either read-write or read-only. Volumes are only removed when you explicitly remove them.</a:t>
            </a:r>
          </a:p>
          <a:p>
            <a:pPr marL="285750" indent="-285750">
              <a:buFont typeface="Arial" panose="020B0604020202020204" pitchFamily="34" charset="0"/>
              <a:buChar char="•"/>
            </a:pPr>
            <a:r>
              <a:rPr lang="en-US" sz="1600" dirty="0">
                <a:solidFill>
                  <a:srgbClr val="03495C"/>
                </a:solidFill>
                <a:latin typeface="Comic Sans MS"/>
              </a:rPr>
              <a:t>When the Docker host is not guaranteed to have a </a:t>
            </a:r>
            <a:r>
              <a:rPr lang="en-US" sz="1600" b="1" dirty="0">
                <a:solidFill>
                  <a:srgbClr val="03495C"/>
                </a:solidFill>
                <a:latin typeface="Comic Sans MS"/>
              </a:rPr>
              <a:t>given directory or file structure</a:t>
            </a:r>
            <a:r>
              <a:rPr lang="en-US" sz="1600" dirty="0">
                <a:solidFill>
                  <a:srgbClr val="03495C"/>
                </a:solidFill>
                <a:latin typeface="Comic Sans MS"/>
              </a:rPr>
              <a:t>. Volumes help you decouple the configuration of the Docker host from the container runtime.</a:t>
            </a:r>
          </a:p>
          <a:p>
            <a:pPr marL="285750" indent="-285750">
              <a:buFont typeface="Arial" panose="020B0604020202020204" pitchFamily="34" charset="0"/>
              <a:buChar char="•"/>
            </a:pPr>
            <a:r>
              <a:rPr lang="en-US" sz="1600" dirty="0">
                <a:solidFill>
                  <a:srgbClr val="03495C"/>
                </a:solidFill>
                <a:latin typeface="Comic Sans MS"/>
              </a:rPr>
              <a:t>When you want to store your container’s data on a </a:t>
            </a:r>
            <a:r>
              <a:rPr lang="en-US" sz="1600" b="1" dirty="0">
                <a:solidFill>
                  <a:srgbClr val="03495C"/>
                </a:solidFill>
                <a:latin typeface="Comic Sans MS"/>
              </a:rPr>
              <a:t>remote</a:t>
            </a:r>
            <a:r>
              <a:rPr lang="en-US" sz="1600" dirty="0">
                <a:solidFill>
                  <a:srgbClr val="03495C"/>
                </a:solidFill>
                <a:latin typeface="Comic Sans MS"/>
              </a:rPr>
              <a:t> host or a cloud provider, rather than locally.</a:t>
            </a:r>
          </a:p>
          <a:p>
            <a:pPr marL="285750" indent="-285750">
              <a:buFont typeface="Arial" panose="020B0604020202020204" pitchFamily="34" charset="0"/>
              <a:buChar char="•"/>
            </a:pPr>
            <a:r>
              <a:rPr lang="en-US" sz="1600" dirty="0">
                <a:solidFill>
                  <a:srgbClr val="03495C"/>
                </a:solidFill>
                <a:latin typeface="Comic Sans MS"/>
              </a:rPr>
              <a:t>When your application requires high-performance I/O on Docker Desktop. Volumes are </a:t>
            </a:r>
            <a:r>
              <a:rPr lang="en-US" sz="1600" b="1" dirty="0">
                <a:solidFill>
                  <a:srgbClr val="03495C"/>
                </a:solidFill>
                <a:latin typeface="Comic Sans MS"/>
              </a:rPr>
              <a:t>stored in the Linux VM </a:t>
            </a:r>
            <a:r>
              <a:rPr lang="en-US" sz="1600" dirty="0">
                <a:solidFill>
                  <a:srgbClr val="03495C"/>
                </a:solidFill>
                <a:latin typeface="Comic Sans MS"/>
              </a:rPr>
              <a:t>rather than the host, which means that the </a:t>
            </a:r>
            <a:r>
              <a:rPr lang="en-US" sz="1600" b="1" dirty="0">
                <a:solidFill>
                  <a:srgbClr val="03495C"/>
                </a:solidFill>
                <a:latin typeface="Comic Sans MS"/>
              </a:rPr>
              <a:t>reads and writes have much lower latency and higher throughput</a:t>
            </a:r>
            <a:r>
              <a:rPr lang="en-US" sz="1600" dirty="0">
                <a:solidFill>
                  <a:srgbClr val="03495C"/>
                </a:solidFill>
                <a:latin typeface="Comic Sans MS"/>
              </a:rPr>
              <a:t>.</a:t>
            </a:r>
          </a:p>
          <a:p>
            <a:pPr marL="285750" indent="-285750">
              <a:buFont typeface="Arial" panose="020B0604020202020204" pitchFamily="34" charset="0"/>
              <a:buChar char="•"/>
            </a:pPr>
            <a:r>
              <a:rPr lang="en-US" sz="1600" dirty="0">
                <a:solidFill>
                  <a:srgbClr val="03495C"/>
                </a:solidFill>
                <a:latin typeface="Comic Sans MS"/>
              </a:rPr>
              <a:t>When your application requires fully </a:t>
            </a:r>
            <a:r>
              <a:rPr lang="en-US" sz="1600" b="1" dirty="0">
                <a:solidFill>
                  <a:srgbClr val="03495C"/>
                </a:solidFill>
                <a:latin typeface="Comic Sans MS"/>
              </a:rPr>
              <a:t>native file system behavior on Docker Desktop</a:t>
            </a:r>
            <a:r>
              <a:rPr lang="en-US" sz="1600" dirty="0">
                <a:solidFill>
                  <a:srgbClr val="03495C"/>
                </a:solidFill>
                <a:latin typeface="Comic Sans MS"/>
              </a:rPr>
              <a:t>. For example, a </a:t>
            </a:r>
            <a:r>
              <a:rPr lang="en-US" sz="1600" b="1" dirty="0">
                <a:solidFill>
                  <a:srgbClr val="03495C"/>
                </a:solidFill>
                <a:latin typeface="Comic Sans MS"/>
              </a:rPr>
              <a:t>database engine requires precise control over disk flushing </a:t>
            </a:r>
            <a:r>
              <a:rPr lang="en-US" sz="1600" dirty="0">
                <a:solidFill>
                  <a:srgbClr val="03495C"/>
                </a:solidFill>
                <a:latin typeface="Comic Sans MS"/>
              </a:rPr>
              <a:t>to guarantee transaction durability. Volumes are stored in the Linux VM and can make these guarantees, whereas bind mounts are remoted to macOS or Windows, where the file systems behave slightly differently.</a:t>
            </a:r>
          </a:p>
          <a:p>
            <a:br>
              <a:rPr lang="en-US" sz="1600" dirty="0">
                <a:solidFill>
                  <a:srgbClr val="03495C"/>
                </a:solidFill>
                <a:latin typeface="Comic Sans MS"/>
              </a:rPr>
            </a:br>
            <a:br>
              <a:rPr lang="en-US" sz="1600" dirty="0">
                <a:solidFill>
                  <a:srgbClr val="03495C"/>
                </a:solidFill>
                <a:latin typeface="Comic Sans MS"/>
              </a:rPr>
            </a:br>
            <a:endParaRPr lang="en-GB" sz="1600" dirty="0">
              <a:solidFill>
                <a:srgbClr val="03495C"/>
              </a:solidFill>
              <a:latin typeface="Comic Sans MS"/>
            </a:endParaRPr>
          </a:p>
        </p:txBody>
      </p:sp>
    </p:spTree>
    <p:extLst>
      <p:ext uri="{BB962C8B-B14F-4D97-AF65-F5344CB8AC3E}">
        <p14:creationId xmlns:p14="http://schemas.microsoft.com/office/powerpoint/2010/main" val="381638354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itle 1"/>
          <p:cNvSpPr txBox="1">
            <a:spLocks noGrp="1"/>
          </p:cNvSpPr>
          <p:nvPr>
            <p:ph type="title"/>
          </p:nvPr>
        </p:nvSpPr>
        <p:spPr>
          <a:xfrm>
            <a:off x="121297" y="211058"/>
            <a:ext cx="4325112" cy="1162051"/>
          </a:xfrm>
          <a:prstGeom prst="rect">
            <a:avLst/>
          </a:prstGeom>
        </p:spPr>
        <p:txBody>
          <a:bodyPr/>
          <a:lstStyle>
            <a:lvl1pPr defTabSz="740662">
              <a:defRPr sz="4000" b="1">
                <a:solidFill>
                  <a:srgbClr val="004F6D"/>
                </a:solidFill>
                <a:latin typeface="Liron"/>
                <a:ea typeface="Liron"/>
                <a:cs typeface="Liron"/>
                <a:sym typeface="Liron"/>
              </a:defRPr>
            </a:lvl1pPr>
          </a:lstStyle>
          <a:p>
            <a:r>
              <a:rPr dirty="0"/>
              <a:t>Mount Volumes</a:t>
            </a:r>
          </a:p>
        </p:txBody>
      </p:sp>
      <p:sp>
        <p:nvSpPr>
          <p:cNvPr id="2" name="Slide Number Placeholder 1"/>
          <p:cNvSpPr>
            <a:spLocks noGrp="1"/>
          </p:cNvSpPr>
          <p:nvPr>
            <p:ph type="sldNum" sz="quarter" idx="2"/>
          </p:nvPr>
        </p:nvSpPr>
        <p:spPr/>
        <p:txBody>
          <a:bodyPr/>
          <a:lstStyle/>
          <a:p>
            <a:fld id="{86CB4B4D-7CA3-9044-876B-883B54F8677D}" type="slidenum">
              <a:rPr lang="en-US" smtClean="0"/>
              <a:t>33</a:t>
            </a:fld>
            <a:endParaRPr lang="en-US"/>
          </a:p>
        </p:txBody>
      </p:sp>
      <p:sp>
        <p:nvSpPr>
          <p:cNvPr id="5" name="Shape 156">
            <a:extLst>
              <a:ext uri="{FF2B5EF4-FFF2-40B4-BE49-F238E27FC236}">
                <a16:creationId xmlns:a16="http://schemas.microsoft.com/office/drawing/2014/main" id="{EE774241-2ABE-FF45-94AE-79DC249861DA}"/>
              </a:ext>
            </a:extLst>
          </p:cNvPr>
          <p:cNvSpPr txBox="1">
            <a:spLocks/>
          </p:cNvSpPr>
          <p:nvPr/>
        </p:nvSpPr>
        <p:spPr>
          <a:xfrm>
            <a:off x="121297" y="933061"/>
            <a:ext cx="8077053" cy="57138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3" tIns="91423" rIns="91423" bIns="91423" anchor="b">
            <a:normAutofit/>
          </a:bodyPr>
          <a:lstStyle>
            <a:lvl1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500"/>
              </a:spcBef>
              <a:spcAft>
                <a:spcPts val="0"/>
              </a:spcAft>
              <a:buClrTx/>
              <a:buSzTx/>
              <a:buFontTx/>
              <a:buNone/>
              <a:tabLst/>
              <a:defRPr sz="1400" b="0" i="0" u="none" strike="noStrike" cap="none" spc="0" baseline="0">
                <a:ln>
                  <a:noFill/>
                </a:ln>
                <a:solidFill>
                  <a:srgbClr val="000000"/>
                </a:solidFill>
                <a:uFillTx/>
                <a:latin typeface="+mn-lt"/>
                <a:ea typeface="+mn-ea"/>
                <a:cs typeface="+mn-cs"/>
                <a:sym typeface="Arial"/>
              </a:defRPr>
            </a:lvl5pPr>
            <a:lvl6pPr marL="1737360" marR="0" indent="-121919"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6pPr>
            <a:lvl7pPr marL="1920238" marR="0" indent="-1117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7pPr>
            <a:lvl8pPr marL="2194560" marR="0" indent="-86360"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8pPr>
            <a:lvl9pPr marL="2468878" marR="0" indent="-93977" algn="l" defTabSz="914400" rtl="0" latinLnBrk="0">
              <a:lnSpc>
                <a:spcPct val="100000"/>
              </a:lnSpc>
              <a:spcBef>
                <a:spcPts val="500"/>
              </a:spcBef>
              <a:spcAft>
                <a:spcPts val="0"/>
              </a:spcAft>
              <a:buClr>
                <a:schemeClr val="accent3"/>
              </a:buClr>
              <a:buSzPct val="100000"/>
              <a:buFont typeface="Helvetica"/>
              <a:buChar char="•"/>
              <a:tabLst/>
              <a:defRPr sz="1400" b="0" i="0" u="none" strike="noStrike" cap="none" spc="0" baseline="0">
                <a:ln>
                  <a:noFill/>
                </a:ln>
                <a:solidFill>
                  <a:srgbClr val="000000"/>
                </a:solidFill>
                <a:uFillTx/>
                <a:latin typeface="+mn-lt"/>
                <a:ea typeface="+mn-ea"/>
                <a:cs typeface="+mn-cs"/>
                <a:sym typeface="Arial"/>
              </a:defRPr>
            </a:lvl9pPr>
          </a:lstStyle>
          <a:p>
            <a:r>
              <a:rPr lang="en-US" sz="1600" b="1" dirty="0">
                <a:solidFill>
                  <a:srgbClr val="03495C"/>
                </a:solidFill>
                <a:latin typeface="Comic Sans MS"/>
              </a:rPr>
              <a:t>Good use cases for bind mounts (temp relations with host)</a:t>
            </a:r>
          </a:p>
          <a:p>
            <a:pPr marL="285750" indent="-285750">
              <a:buFont typeface="Arial" panose="020B0604020202020204" pitchFamily="34" charset="0"/>
              <a:buChar char="•"/>
            </a:pPr>
            <a:r>
              <a:rPr lang="en-US" sz="1600" dirty="0">
                <a:solidFill>
                  <a:srgbClr val="03495C"/>
                </a:solidFill>
                <a:latin typeface="Comic Sans MS"/>
              </a:rPr>
              <a:t>In general, </a:t>
            </a:r>
            <a:r>
              <a:rPr lang="en-US" sz="1600" b="1" dirty="0">
                <a:solidFill>
                  <a:srgbClr val="03495C"/>
                </a:solidFill>
                <a:latin typeface="Comic Sans MS"/>
              </a:rPr>
              <a:t>you should use volumes where possible</a:t>
            </a:r>
            <a:r>
              <a:rPr lang="en-US" sz="1600" dirty="0">
                <a:solidFill>
                  <a:srgbClr val="03495C"/>
                </a:solidFill>
                <a:latin typeface="Comic Sans MS"/>
              </a:rPr>
              <a:t>. Bind mounts are appropriate for the following types of use case:</a:t>
            </a:r>
          </a:p>
          <a:p>
            <a:pPr marL="285750" indent="-285750">
              <a:buFont typeface="Arial" panose="020B0604020202020204" pitchFamily="34" charset="0"/>
              <a:buChar char="•"/>
            </a:pPr>
            <a:r>
              <a:rPr lang="en-US" sz="1600" dirty="0">
                <a:solidFill>
                  <a:srgbClr val="03495C"/>
                </a:solidFill>
                <a:latin typeface="Comic Sans MS"/>
              </a:rPr>
              <a:t>Sharing </a:t>
            </a:r>
            <a:r>
              <a:rPr lang="en-US" sz="1600" b="1" dirty="0">
                <a:solidFill>
                  <a:srgbClr val="03495C"/>
                </a:solidFill>
                <a:latin typeface="Comic Sans MS"/>
              </a:rPr>
              <a:t>configuration</a:t>
            </a:r>
            <a:r>
              <a:rPr lang="en-US" sz="1600" dirty="0">
                <a:solidFill>
                  <a:srgbClr val="03495C"/>
                </a:solidFill>
                <a:latin typeface="Comic Sans MS"/>
              </a:rPr>
              <a:t> files from the host machine to containers. This is how Docker provides </a:t>
            </a:r>
            <a:r>
              <a:rPr lang="en-US" sz="1600" b="1" dirty="0">
                <a:solidFill>
                  <a:srgbClr val="03495C"/>
                </a:solidFill>
                <a:latin typeface="Comic Sans MS"/>
              </a:rPr>
              <a:t>DNS resolution </a:t>
            </a:r>
            <a:r>
              <a:rPr lang="en-US" sz="1600" dirty="0">
                <a:solidFill>
                  <a:srgbClr val="03495C"/>
                </a:solidFill>
                <a:latin typeface="Comic Sans MS"/>
              </a:rPr>
              <a:t>to containers by default, by mounting /</a:t>
            </a:r>
            <a:r>
              <a:rPr lang="en-US" sz="1600" dirty="0" err="1">
                <a:solidFill>
                  <a:srgbClr val="03495C"/>
                </a:solidFill>
                <a:latin typeface="Comic Sans MS"/>
              </a:rPr>
              <a:t>etc</a:t>
            </a:r>
            <a:r>
              <a:rPr lang="en-US" sz="1600" dirty="0">
                <a:solidFill>
                  <a:srgbClr val="03495C"/>
                </a:solidFill>
                <a:latin typeface="Comic Sans MS"/>
              </a:rPr>
              <a:t>/</a:t>
            </a:r>
            <a:r>
              <a:rPr lang="en-US" sz="1600" dirty="0" err="1">
                <a:solidFill>
                  <a:srgbClr val="03495C"/>
                </a:solidFill>
                <a:latin typeface="Comic Sans MS"/>
              </a:rPr>
              <a:t>resolv.conf</a:t>
            </a:r>
            <a:r>
              <a:rPr lang="en-US" sz="1600" dirty="0">
                <a:solidFill>
                  <a:srgbClr val="03495C"/>
                </a:solidFill>
                <a:latin typeface="Comic Sans MS"/>
              </a:rPr>
              <a:t> from the host machine into each container.</a:t>
            </a:r>
          </a:p>
          <a:p>
            <a:pPr marL="285750" indent="-285750">
              <a:buFont typeface="Arial" panose="020B0604020202020204" pitchFamily="34" charset="0"/>
              <a:buChar char="•"/>
            </a:pPr>
            <a:r>
              <a:rPr lang="en-US" sz="1600" dirty="0">
                <a:solidFill>
                  <a:srgbClr val="03495C"/>
                </a:solidFill>
                <a:latin typeface="Comic Sans MS"/>
              </a:rPr>
              <a:t>Sharing </a:t>
            </a:r>
            <a:r>
              <a:rPr lang="en-US" sz="1600" b="1" dirty="0">
                <a:solidFill>
                  <a:srgbClr val="03495C"/>
                </a:solidFill>
                <a:latin typeface="Comic Sans MS"/>
              </a:rPr>
              <a:t>source code or build artifacts </a:t>
            </a:r>
            <a:r>
              <a:rPr lang="en-US" sz="1600" dirty="0">
                <a:solidFill>
                  <a:srgbClr val="03495C"/>
                </a:solidFill>
                <a:latin typeface="Comic Sans MS"/>
              </a:rPr>
              <a:t>between a </a:t>
            </a:r>
            <a:r>
              <a:rPr lang="en-US" sz="1600" b="1" dirty="0">
                <a:solidFill>
                  <a:srgbClr val="03495C"/>
                </a:solidFill>
                <a:latin typeface="Comic Sans MS"/>
              </a:rPr>
              <a:t>development environment </a:t>
            </a:r>
            <a:r>
              <a:rPr lang="en-US" sz="1600" dirty="0">
                <a:solidFill>
                  <a:srgbClr val="03495C"/>
                </a:solidFill>
                <a:latin typeface="Comic Sans MS"/>
              </a:rPr>
              <a:t>on the Docker host and a container. For instance, you may mount a Maven target/ directory into a container, and each time you build the Maven project on the Docker host, the container gets access to the rebuilt artifacts.</a:t>
            </a:r>
          </a:p>
          <a:p>
            <a:pPr marL="285750" indent="-285750">
              <a:buFont typeface="Arial" panose="020B0604020202020204" pitchFamily="34" charset="0"/>
              <a:buChar char="•"/>
            </a:pPr>
            <a:r>
              <a:rPr lang="en-US" sz="1600" dirty="0">
                <a:solidFill>
                  <a:srgbClr val="03495C"/>
                </a:solidFill>
                <a:latin typeface="Comic Sans MS"/>
              </a:rPr>
              <a:t>If you use Docker for development this way, your production </a:t>
            </a:r>
            <a:r>
              <a:rPr lang="en-US" sz="1600" dirty="0" err="1">
                <a:solidFill>
                  <a:srgbClr val="03495C"/>
                </a:solidFill>
                <a:latin typeface="Comic Sans MS"/>
              </a:rPr>
              <a:t>Dockerfile</a:t>
            </a:r>
            <a:r>
              <a:rPr lang="en-US" sz="1600" dirty="0">
                <a:solidFill>
                  <a:srgbClr val="03495C"/>
                </a:solidFill>
                <a:latin typeface="Comic Sans MS"/>
              </a:rPr>
              <a:t> would copy the </a:t>
            </a:r>
            <a:r>
              <a:rPr lang="en-US" sz="1600" b="1" dirty="0">
                <a:solidFill>
                  <a:srgbClr val="03495C"/>
                </a:solidFill>
                <a:latin typeface="Comic Sans MS"/>
              </a:rPr>
              <a:t>production-ready artifacts directly into the image</a:t>
            </a:r>
            <a:r>
              <a:rPr lang="en-US" sz="1600" dirty="0">
                <a:solidFill>
                  <a:srgbClr val="03495C"/>
                </a:solidFill>
                <a:latin typeface="Comic Sans MS"/>
              </a:rPr>
              <a:t>, rather than relying on a bind mount.</a:t>
            </a:r>
          </a:p>
          <a:p>
            <a:pPr marL="285750" indent="-285750">
              <a:buFont typeface="Arial" panose="020B0604020202020204" pitchFamily="34" charset="0"/>
              <a:buChar char="•"/>
            </a:pPr>
            <a:r>
              <a:rPr lang="en-US" sz="1600" dirty="0">
                <a:solidFill>
                  <a:srgbClr val="03495C"/>
                </a:solidFill>
                <a:latin typeface="Comic Sans MS"/>
              </a:rPr>
              <a:t>When the file or directory structure of the Docker host is guaranteed to be </a:t>
            </a:r>
            <a:r>
              <a:rPr lang="en-US" sz="1600" b="1" dirty="0">
                <a:solidFill>
                  <a:srgbClr val="03495C"/>
                </a:solidFill>
                <a:latin typeface="Comic Sans MS"/>
              </a:rPr>
              <a:t>consistent</a:t>
            </a:r>
            <a:r>
              <a:rPr lang="en-US" sz="1600" dirty="0">
                <a:solidFill>
                  <a:srgbClr val="03495C"/>
                </a:solidFill>
                <a:latin typeface="Comic Sans MS"/>
              </a:rPr>
              <a:t> with the bind mounts the containers require.</a:t>
            </a:r>
          </a:p>
          <a:p>
            <a:br>
              <a:rPr lang="en-US" sz="1600" dirty="0">
                <a:solidFill>
                  <a:srgbClr val="03495C"/>
                </a:solidFill>
                <a:latin typeface="Comic Sans MS"/>
              </a:rPr>
            </a:br>
            <a:br>
              <a:rPr lang="en-US" sz="1600" dirty="0">
                <a:solidFill>
                  <a:srgbClr val="03495C"/>
                </a:solidFill>
                <a:latin typeface="Comic Sans MS"/>
              </a:rPr>
            </a:br>
            <a:endParaRPr lang="en-GB" sz="1600" dirty="0">
              <a:solidFill>
                <a:srgbClr val="03495C"/>
              </a:solidFill>
              <a:latin typeface="Comic Sans MS"/>
            </a:endParaRPr>
          </a:p>
        </p:txBody>
      </p:sp>
    </p:spTree>
    <p:extLst>
      <p:ext uri="{BB962C8B-B14F-4D97-AF65-F5344CB8AC3E}">
        <p14:creationId xmlns:p14="http://schemas.microsoft.com/office/powerpoint/2010/main" val="390978621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Title 1"/>
          <p:cNvSpPr txBox="1">
            <a:spLocks noGrp="1"/>
          </p:cNvSpPr>
          <p:nvPr>
            <p:ph type="title"/>
          </p:nvPr>
        </p:nvSpPr>
        <p:spPr>
          <a:xfrm>
            <a:off x="25400" y="527051"/>
            <a:ext cx="6429077" cy="1162051"/>
          </a:xfrm>
          <a:prstGeom prst="rect">
            <a:avLst/>
          </a:prstGeom>
        </p:spPr>
        <p:txBody>
          <a:bodyPr/>
          <a:lstStyle/>
          <a:p>
            <a:pPr>
              <a:defRPr sz="4000" b="1">
                <a:solidFill>
                  <a:srgbClr val="004F6D"/>
                </a:solidFill>
                <a:latin typeface="Liron"/>
                <a:ea typeface="Liron"/>
                <a:cs typeface="Liron"/>
                <a:sym typeface="Liron"/>
              </a:defRPr>
            </a:pPr>
            <a:r>
              <a:rPr dirty="0"/>
              <a:t>Terminology - Volume</a:t>
            </a:r>
          </a:p>
        </p:txBody>
      </p:sp>
      <p:sp>
        <p:nvSpPr>
          <p:cNvPr id="203" name="Shape 107"/>
          <p:cNvSpPr txBox="1">
            <a:spLocks noGrp="1"/>
          </p:cNvSpPr>
          <p:nvPr>
            <p:ph type="body" idx="1"/>
          </p:nvPr>
        </p:nvSpPr>
        <p:spPr>
          <a:xfrm>
            <a:off x="22225" y="1676400"/>
            <a:ext cx="8866832" cy="4572000"/>
          </a:xfrm>
          <a:prstGeom prst="rect">
            <a:avLst/>
          </a:prstGeom>
        </p:spPr>
        <p:txBody>
          <a:bodyPr/>
          <a:lstStyle/>
          <a:p>
            <a:pPr lvl="1" indent="640080">
              <a:spcBef>
                <a:spcPts val="400"/>
              </a:spcBef>
              <a:defRPr sz="2000" b="1">
                <a:solidFill>
                  <a:srgbClr val="03495C"/>
                </a:solidFill>
                <a:latin typeface="Comic Sans MS"/>
                <a:ea typeface="Comic Sans MS"/>
                <a:cs typeface="Comic Sans MS"/>
                <a:sym typeface="Comic Sans MS"/>
              </a:defRPr>
            </a:pPr>
            <a:endParaRPr dirty="0"/>
          </a:p>
          <a:p>
            <a:pPr lvl="1" indent="640080">
              <a:spcBef>
                <a:spcPts val="400"/>
              </a:spcBef>
              <a:defRPr sz="2000" b="1">
                <a:solidFill>
                  <a:srgbClr val="03495C"/>
                </a:solidFill>
                <a:latin typeface="Comic Sans MS"/>
                <a:ea typeface="Comic Sans MS"/>
                <a:cs typeface="Comic Sans MS"/>
                <a:sym typeface="Comic Sans MS"/>
              </a:defRPr>
            </a:pPr>
            <a:r>
              <a:rPr dirty="0"/>
              <a:t>create      </a:t>
            </a:r>
            <a:r>
              <a:rPr dirty="0" err="1"/>
              <a:t>Create</a:t>
            </a:r>
            <a:r>
              <a:rPr dirty="0"/>
              <a:t> a volume</a:t>
            </a:r>
          </a:p>
          <a:p>
            <a:pPr lvl="1" indent="640080">
              <a:spcBef>
                <a:spcPts val="400"/>
              </a:spcBef>
              <a:defRPr sz="2000" b="1">
                <a:solidFill>
                  <a:srgbClr val="03495C"/>
                </a:solidFill>
                <a:latin typeface="Comic Sans MS"/>
                <a:ea typeface="Comic Sans MS"/>
                <a:cs typeface="Comic Sans MS"/>
                <a:sym typeface="Comic Sans MS"/>
              </a:defRPr>
            </a:pPr>
            <a:r>
              <a:rPr dirty="0"/>
              <a:t>inspect     Display detailed information on one or more volumes</a:t>
            </a:r>
          </a:p>
          <a:p>
            <a:pPr lvl="1" indent="640080">
              <a:spcBef>
                <a:spcPts val="400"/>
              </a:spcBef>
              <a:defRPr sz="2000" b="1">
                <a:solidFill>
                  <a:srgbClr val="03495C"/>
                </a:solidFill>
                <a:latin typeface="Comic Sans MS"/>
                <a:ea typeface="Comic Sans MS"/>
                <a:cs typeface="Comic Sans MS"/>
                <a:sym typeface="Comic Sans MS"/>
              </a:defRPr>
            </a:pPr>
            <a:r>
              <a:rPr dirty="0"/>
              <a:t>ls           List volumes</a:t>
            </a:r>
          </a:p>
          <a:p>
            <a:pPr lvl="1" indent="640080">
              <a:spcBef>
                <a:spcPts val="400"/>
              </a:spcBef>
              <a:defRPr sz="2000" b="1">
                <a:solidFill>
                  <a:srgbClr val="03495C"/>
                </a:solidFill>
                <a:latin typeface="Comic Sans MS"/>
                <a:ea typeface="Comic Sans MS"/>
                <a:cs typeface="Comic Sans MS"/>
                <a:sym typeface="Comic Sans MS"/>
              </a:defRPr>
            </a:pPr>
            <a:r>
              <a:rPr dirty="0"/>
              <a:t>prune       Remove all unused local volumes</a:t>
            </a:r>
          </a:p>
          <a:p>
            <a:pPr lvl="1" indent="640080">
              <a:spcBef>
                <a:spcPts val="400"/>
              </a:spcBef>
              <a:defRPr sz="2000" b="1">
                <a:solidFill>
                  <a:srgbClr val="03495C"/>
                </a:solidFill>
                <a:latin typeface="Comic Sans MS"/>
                <a:ea typeface="Comic Sans MS"/>
                <a:cs typeface="Comic Sans MS"/>
                <a:sym typeface="Comic Sans MS"/>
              </a:defRPr>
            </a:pPr>
            <a:r>
              <a:rPr dirty="0" err="1"/>
              <a:t>rm</a:t>
            </a:r>
            <a:r>
              <a:rPr dirty="0"/>
              <a:t>          Remove one or more volumes</a:t>
            </a:r>
          </a:p>
        </p:txBody>
      </p:sp>
      <p:sp>
        <p:nvSpPr>
          <p:cNvPr id="2" name="Slide Number Placeholder 1"/>
          <p:cNvSpPr>
            <a:spLocks noGrp="1"/>
          </p:cNvSpPr>
          <p:nvPr>
            <p:ph type="sldNum" sz="quarter" idx="2"/>
          </p:nvPr>
        </p:nvSpPr>
        <p:spPr/>
        <p:txBody>
          <a:bodyPr/>
          <a:lstStyle/>
          <a:p>
            <a:fld id="{86CB4B4D-7CA3-9044-876B-883B54F8677D}" type="slidenum">
              <a:rPr lang="en-US" smtClean="0"/>
              <a:t>34</a:t>
            </a:fld>
            <a:endParaRPr lang="en-US"/>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 name="Title 1"/>
          <p:cNvSpPr txBox="1">
            <a:spLocks noGrp="1"/>
          </p:cNvSpPr>
          <p:nvPr>
            <p:ph type="title"/>
          </p:nvPr>
        </p:nvSpPr>
        <p:spPr>
          <a:xfrm>
            <a:off x="0" y="746370"/>
            <a:ext cx="4325112" cy="1162051"/>
          </a:xfrm>
          <a:prstGeom prst="rect">
            <a:avLst/>
          </a:prstGeom>
        </p:spPr>
        <p:txBody>
          <a:bodyPr>
            <a:normAutofit fontScale="90000"/>
          </a:bodyPr>
          <a:lstStyle>
            <a:lvl1pPr defTabSz="740662">
              <a:defRPr sz="4000" b="1">
                <a:solidFill>
                  <a:srgbClr val="004F6D"/>
                </a:solidFill>
                <a:latin typeface="Liron"/>
                <a:ea typeface="Liron"/>
                <a:cs typeface="Liron"/>
                <a:sym typeface="Liron"/>
              </a:defRPr>
            </a:lvl1pPr>
          </a:lstStyle>
          <a:p>
            <a:r>
              <a:rPr lang="en-US" dirty="0"/>
              <a:t>No </a:t>
            </a:r>
            <a:r>
              <a:rPr dirty="0"/>
              <a:t>Mount</a:t>
            </a:r>
            <a:r>
              <a:rPr lang="en-US" dirty="0"/>
              <a:t>ed </a:t>
            </a:r>
            <a:r>
              <a:rPr dirty="0"/>
              <a:t>Volumes</a:t>
            </a:r>
            <a:r>
              <a:rPr lang="en-US" dirty="0"/>
              <a:t> </a:t>
            </a:r>
            <a:r>
              <a:rPr lang="en-US" dirty="0">
                <a:sym typeface="Wingdings" panose="05000000000000000000" pitchFamily="2" charset="2"/>
              </a:rPr>
              <a:t></a:t>
            </a:r>
            <a:endParaRPr dirty="0"/>
          </a:p>
        </p:txBody>
      </p:sp>
      <p:sp>
        <p:nvSpPr>
          <p:cNvPr id="208" name="Shape 156"/>
          <p:cNvSpPr txBox="1">
            <a:spLocks noGrp="1"/>
          </p:cNvSpPr>
          <p:nvPr>
            <p:ph type="body" idx="1"/>
          </p:nvPr>
        </p:nvSpPr>
        <p:spPr>
          <a:xfrm>
            <a:off x="78651" y="1908421"/>
            <a:ext cx="8077053" cy="4572001"/>
          </a:xfrm>
          <a:prstGeom prst="rect">
            <a:avLst/>
          </a:prstGeom>
        </p:spPr>
        <p:txBody>
          <a:bodyPr>
            <a:normAutofit fontScale="92500" lnSpcReduction="20000"/>
          </a:bodyPr>
          <a:lstStyle/>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Try:</a:t>
            </a:r>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d</a:t>
            </a:r>
            <a:r>
              <a:rPr dirty="0"/>
              <a:t>ocker container run </a:t>
            </a:r>
            <a:r>
              <a:rPr lang="en-US" dirty="0"/>
              <a:t>-</a:t>
            </a:r>
            <a:r>
              <a:rPr dirty="0" err="1"/>
              <a:t>ti</a:t>
            </a:r>
            <a:r>
              <a:rPr dirty="0"/>
              <a:t> </a:t>
            </a:r>
            <a:r>
              <a:rPr lang="en-US" dirty="0"/>
              <a:t>--</a:t>
            </a:r>
            <a:r>
              <a:rPr dirty="0"/>
              <a:t>name alpine </a:t>
            </a:r>
            <a:r>
              <a:rPr dirty="0" err="1"/>
              <a:t>alpine</a:t>
            </a:r>
            <a:r>
              <a:rPr dirty="0"/>
              <a:t> </a:t>
            </a:r>
            <a:r>
              <a:rPr dirty="0" err="1"/>
              <a:t>sh</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cd /home</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echo “This is my file” &gt; </a:t>
            </a:r>
            <a:r>
              <a:rPr dirty="0" err="1"/>
              <a:t>myfile</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ls </a:t>
            </a:r>
            <a:r>
              <a:rPr lang="en-US" dirty="0"/>
              <a:t>–</a:t>
            </a:r>
            <a:r>
              <a:rPr dirty="0"/>
              <a:t>l</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exit</a:t>
            </a:r>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err="1"/>
              <a:t>d</a:t>
            </a:r>
            <a:r>
              <a:rPr dirty="0" err="1"/>
              <a:t>ocker</a:t>
            </a:r>
            <a:r>
              <a:rPr dirty="0"/>
              <a:t> container </a:t>
            </a:r>
            <a:r>
              <a:rPr dirty="0" err="1"/>
              <a:t>rm</a:t>
            </a:r>
            <a:r>
              <a:rPr dirty="0"/>
              <a:t> alpine</a:t>
            </a:r>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do</a:t>
            </a:r>
            <a:r>
              <a:rPr dirty="0"/>
              <a:t>cker container run </a:t>
            </a:r>
            <a:r>
              <a:rPr lang="en-US" dirty="0"/>
              <a:t>-</a:t>
            </a:r>
            <a:r>
              <a:rPr dirty="0" err="1"/>
              <a:t>ti</a:t>
            </a:r>
            <a:r>
              <a:rPr dirty="0"/>
              <a:t> </a:t>
            </a:r>
            <a:r>
              <a:rPr lang="en-US" dirty="0"/>
              <a:t>--</a:t>
            </a:r>
            <a:r>
              <a:rPr dirty="0"/>
              <a:t>name alpine </a:t>
            </a:r>
            <a:r>
              <a:rPr dirty="0" err="1"/>
              <a:t>alpine</a:t>
            </a:r>
            <a:r>
              <a:rPr dirty="0"/>
              <a:t> </a:t>
            </a:r>
            <a:r>
              <a:rPr dirty="0" err="1"/>
              <a:t>sh</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cd /home</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ls </a:t>
            </a:r>
            <a:r>
              <a:rPr lang="en-US" dirty="0"/>
              <a:t>–</a:t>
            </a:r>
            <a:r>
              <a:rPr dirty="0"/>
              <a:t>l</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exit</a:t>
            </a:r>
          </a:p>
        </p:txBody>
      </p:sp>
      <p:sp>
        <p:nvSpPr>
          <p:cNvPr id="2" name="Slide Number Placeholder 1"/>
          <p:cNvSpPr>
            <a:spLocks noGrp="1"/>
          </p:cNvSpPr>
          <p:nvPr>
            <p:ph type="sldNum" sz="quarter" idx="2"/>
          </p:nvPr>
        </p:nvSpPr>
        <p:spPr/>
        <p:txBody>
          <a:bodyPr/>
          <a:lstStyle/>
          <a:p>
            <a:fld id="{86CB4B4D-7CA3-9044-876B-883B54F8677D}" type="slidenum">
              <a:rPr lang="en-US" smtClean="0"/>
              <a:t>35</a:t>
            </a:fld>
            <a:endParaRPr 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itle 1"/>
          <p:cNvSpPr txBox="1">
            <a:spLocks noGrp="1"/>
          </p:cNvSpPr>
          <p:nvPr>
            <p:ph type="title"/>
          </p:nvPr>
        </p:nvSpPr>
        <p:spPr>
          <a:xfrm>
            <a:off x="3048" y="355855"/>
            <a:ext cx="6373368" cy="1162051"/>
          </a:xfrm>
          <a:prstGeom prst="rect">
            <a:avLst/>
          </a:prstGeom>
        </p:spPr>
        <p:txBody>
          <a:bodyPr/>
          <a:lstStyle/>
          <a:p>
            <a:pPr defTabSz="740662">
              <a:defRPr sz="4000" b="1">
                <a:solidFill>
                  <a:srgbClr val="004F6D"/>
                </a:solidFill>
                <a:latin typeface="Liron"/>
                <a:ea typeface="Liron"/>
                <a:cs typeface="Liron"/>
                <a:sym typeface="Liron"/>
              </a:defRPr>
            </a:pPr>
            <a:r>
              <a:rPr dirty="0"/>
              <a:t>Mount Volumes  - </a:t>
            </a:r>
            <a:r>
              <a:rPr dirty="0" err="1"/>
              <a:t>Cont</a:t>
            </a:r>
            <a:r>
              <a:rPr dirty="0"/>
              <a:t>’</a:t>
            </a:r>
          </a:p>
        </p:txBody>
      </p:sp>
      <p:sp>
        <p:nvSpPr>
          <p:cNvPr id="213" name="Shape 156"/>
          <p:cNvSpPr txBox="1">
            <a:spLocks noGrp="1"/>
          </p:cNvSpPr>
          <p:nvPr>
            <p:ph type="body" idx="1"/>
          </p:nvPr>
        </p:nvSpPr>
        <p:spPr>
          <a:xfrm>
            <a:off x="-1" y="1359408"/>
            <a:ext cx="8077053" cy="4572001"/>
          </a:xfrm>
          <a:prstGeom prst="rect">
            <a:avLst/>
          </a:prstGeom>
        </p:spPr>
        <p:txBody>
          <a:bodyPr>
            <a:normAutofit fontScale="92500" lnSpcReduction="20000"/>
          </a:bodyPr>
          <a:lstStyle/>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Try:</a:t>
            </a:r>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d</a:t>
            </a:r>
            <a:r>
              <a:rPr dirty="0"/>
              <a:t>ocker container run </a:t>
            </a:r>
            <a:r>
              <a:rPr lang="en-US" dirty="0"/>
              <a:t>-</a:t>
            </a:r>
            <a:r>
              <a:rPr dirty="0" err="1"/>
              <a:t>ti</a:t>
            </a:r>
            <a:r>
              <a:rPr dirty="0"/>
              <a:t> </a:t>
            </a:r>
            <a:r>
              <a:rPr lang="en-US" dirty="0"/>
              <a:t>-</a:t>
            </a:r>
            <a:r>
              <a:rPr dirty="0"/>
              <a:t>v </a:t>
            </a:r>
            <a:r>
              <a:rPr dirty="0" err="1"/>
              <a:t>myVol</a:t>
            </a:r>
            <a:r>
              <a:rPr dirty="0"/>
              <a:t>:/home </a:t>
            </a:r>
            <a:r>
              <a:rPr lang="en-US" dirty="0"/>
              <a:t>--</a:t>
            </a:r>
            <a:r>
              <a:rPr dirty="0"/>
              <a:t>name alpine </a:t>
            </a:r>
            <a:r>
              <a:rPr dirty="0" err="1"/>
              <a:t>alpine</a:t>
            </a:r>
            <a:r>
              <a:rPr dirty="0"/>
              <a:t> </a:t>
            </a:r>
            <a:r>
              <a:rPr dirty="0" err="1"/>
              <a:t>sh</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cd /home</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echo “This is my file” &gt; </a:t>
            </a:r>
            <a:r>
              <a:rPr dirty="0" err="1"/>
              <a:t>myfile</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ls </a:t>
            </a:r>
            <a:r>
              <a:rPr lang="en-US" dirty="0"/>
              <a:t>-</a:t>
            </a:r>
            <a:r>
              <a:rPr dirty="0"/>
              <a:t>l</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e</a:t>
            </a:r>
            <a:r>
              <a:rPr dirty="0"/>
              <a:t>xit</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a:t>
            </a: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docker container rm alpine</a:t>
            </a:r>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lang="en-US" dirty="0"/>
              <a:t>d</a:t>
            </a:r>
            <a:r>
              <a:rPr dirty="0"/>
              <a:t>ocker container run </a:t>
            </a:r>
            <a:r>
              <a:rPr lang="en-US" dirty="0"/>
              <a:t>-</a:t>
            </a:r>
            <a:r>
              <a:rPr dirty="0" err="1"/>
              <a:t>ti</a:t>
            </a:r>
            <a:r>
              <a:rPr dirty="0"/>
              <a:t> </a:t>
            </a:r>
            <a:r>
              <a:rPr lang="en-US" dirty="0"/>
              <a:t>--</a:t>
            </a:r>
            <a:r>
              <a:rPr dirty="0"/>
              <a:t>name alpine </a:t>
            </a:r>
            <a:r>
              <a:rPr dirty="0" err="1"/>
              <a:t>alpine</a:t>
            </a:r>
            <a:r>
              <a:rPr dirty="0"/>
              <a:t> </a:t>
            </a:r>
            <a:r>
              <a:rPr dirty="0" err="1"/>
              <a:t>sh</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cd /home</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ls </a:t>
            </a:r>
            <a:r>
              <a:rPr lang="en-US" dirty="0"/>
              <a:t>-</a:t>
            </a:r>
            <a:r>
              <a:rPr dirty="0"/>
              <a:t>l</a:t>
            </a:r>
            <a:endParaRPr lang="en-US" dirty="0"/>
          </a:p>
          <a:p>
            <a:pPr defTabSz="896111">
              <a:lnSpc>
                <a:spcPct val="80000"/>
              </a:lnSpc>
              <a:spcBef>
                <a:spcPts val="400"/>
              </a:spcBef>
              <a:defRPr sz="1764" b="1">
                <a:solidFill>
                  <a:srgbClr val="03495C"/>
                </a:solidFill>
                <a:latin typeface="Comic Sans MS"/>
                <a:ea typeface="Comic Sans MS"/>
                <a:cs typeface="Comic Sans MS"/>
                <a:sym typeface="Comic Sans MS"/>
              </a:defRPr>
            </a:pPr>
            <a:endParaRPr dirty="0"/>
          </a:p>
          <a:p>
            <a:pPr defTabSz="896111">
              <a:lnSpc>
                <a:spcPct val="80000"/>
              </a:lnSpc>
              <a:spcBef>
                <a:spcPts val="400"/>
              </a:spcBef>
              <a:defRPr sz="1764" b="1">
                <a:solidFill>
                  <a:srgbClr val="03495C"/>
                </a:solidFill>
                <a:latin typeface="Comic Sans MS"/>
                <a:ea typeface="Comic Sans MS"/>
                <a:cs typeface="Comic Sans MS"/>
                <a:sym typeface="Comic Sans MS"/>
              </a:defRPr>
            </a:pPr>
            <a:r>
              <a:rPr dirty="0"/>
              <a:t>exit</a:t>
            </a:r>
          </a:p>
        </p:txBody>
      </p:sp>
      <p:sp>
        <p:nvSpPr>
          <p:cNvPr id="2" name="Slide Number Placeholder 1"/>
          <p:cNvSpPr>
            <a:spLocks noGrp="1"/>
          </p:cNvSpPr>
          <p:nvPr>
            <p:ph type="sldNum" sz="quarter" idx="2"/>
          </p:nvPr>
        </p:nvSpPr>
        <p:spPr/>
        <p:txBody>
          <a:bodyPr/>
          <a:lstStyle/>
          <a:p>
            <a:fld id="{86CB4B4D-7CA3-9044-876B-883B54F8677D}" type="slidenum">
              <a:rPr lang="en-US" smtClean="0"/>
              <a:t>36</a:t>
            </a:fld>
            <a:endParaRPr lang="en-US"/>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Title 1"/>
          <p:cNvSpPr txBox="1">
            <a:spLocks noGrp="1"/>
          </p:cNvSpPr>
          <p:nvPr>
            <p:ph type="title"/>
          </p:nvPr>
        </p:nvSpPr>
        <p:spPr>
          <a:xfrm>
            <a:off x="38100" y="277761"/>
            <a:ext cx="2743200" cy="1162051"/>
          </a:xfrm>
          <a:prstGeom prst="rect">
            <a:avLst/>
          </a:prstGeom>
        </p:spPr>
        <p:txBody>
          <a:bodyPr/>
          <a:lstStyle>
            <a:lvl1pPr defTabSz="660654">
              <a:defRPr sz="3400" b="1">
                <a:solidFill>
                  <a:srgbClr val="004F6D"/>
                </a:solidFill>
                <a:latin typeface="Liron"/>
                <a:ea typeface="Liron"/>
                <a:cs typeface="Liron"/>
                <a:sym typeface="Liron"/>
              </a:defRPr>
            </a:lvl1pPr>
          </a:lstStyle>
          <a:p>
            <a:r>
              <a:rPr dirty="0"/>
              <a:t>Publish Port</a:t>
            </a:r>
          </a:p>
        </p:txBody>
      </p:sp>
      <p:sp>
        <p:nvSpPr>
          <p:cNvPr id="223" name="Shape 164"/>
          <p:cNvSpPr txBox="1">
            <a:spLocks noGrp="1"/>
          </p:cNvSpPr>
          <p:nvPr>
            <p:ph type="body" idx="1"/>
          </p:nvPr>
        </p:nvSpPr>
        <p:spPr>
          <a:xfrm>
            <a:off x="92365" y="1265274"/>
            <a:ext cx="8898636" cy="5348177"/>
          </a:xfrm>
          <a:prstGeom prst="rect">
            <a:avLst/>
          </a:prstGeom>
        </p:spPr>
        <p:txBody>
          <a:bodyPr>
            <a:normAutofit/>
          </a:bodyPr>
          <a:lstStyle/>
          <a:p>
            <a:pPr defTabSz="795527">
              <a:lnSpc>
                <a:spcPct val="80000"/>
              </a:lnSpc>
              <a:spcBef>
                <a:spcPts val="400"/>
              </a:spcBef>
              <a:defRPr sz="1305" b="1">
                <a:solidFill>
                  <a:srgbClr val="03495C"/>
                </a:solidFill>
                <a:latin typeface="Comic Sans MS"/>
                <a:ea typeface="Comic Sans MS"/>
                <a:cs typeface="Comic Sans MS"/>
                <a:sym typeface="Comic Sans MS"/>
              </a:defRPr>
            </a:pPr>
            <a:r>
              <a:rPr dirty="0"/>
              <a:t>Try:</a:t>
            </a:r>
          </a:p>
          <a:p>
            <a:pPr defTabSz="795527">
              <a:lnSpc>
                <a:spcPct val="80000"/>
              </a:lnSpc>
              <a:spcBef>
                <a:spcPts val="400"/>
              </a:spcBef>
              <a:defRPr sz="1305" b="1">
                <a:solidFill>
                  <a:srgbClr val="03495C"/>
                </a:solidFill>
                <a:latin typeface="Comic Sans MS"/>
                <a:ea typeface="Comic Sans MS"/>
                <a:cs typeface="Comic Sans MS"/>
                <a:sym typeface="Comic Sans MS"/>
              </a:defRPr>
            </a:pPr>
            <a:r>
              <a:rPr dirty="0"/>
              <a:t>Create a directory named </a:t>
            </a:r>
            <a:r>
              <a:rPr dirty="0">
                <a:solidFill>
                  <a:srgbClr val="00B0F0"/>
                </a:solidFill>
              </a:rPr>
              <a:t>Dockerfile-Ex2</a:t>
            </a:r>
          </a:p>
          <a:p>
            <a:pPr defTabSz="795527">
              <a:lnSpc>
                <a:spcPct val="80000"/>
              </a:lnSpc>
              <a:spcBef>
                <a:spcPts val="400"/>
              </a:spcBef>
              <a:defRPr sz="1740" b="1">
                <a:solidFill>
                  <a:srgbClr val="03495C"/>
                </a:solidFill>
                <a:latin typeface="Comic Sans MS"/>
                <a:ea typeface="Comic Sans MS"/>
                <a:cs typeface="Comic Sans MS"/>
                <a:sym typeface="Comic Sans MS"/>
              </a:defRPr>
            </a:pPr>
            <a:endParaRPr dirty="0"/>
          </a:p>
          <a:p>
            <a:pPr defTabSz="795527">
              <a:lnSpc>
                <a:spcPct val="80000"/>
              </a:lnSpc>
              <a:spcBef>
                <a:spcPts val="400"/>
              </a:spcBef>
              <a:defRPr sz="1305" b="1">
                <a:solidFill>
                  <a:srgbClr val="03495C"/>
                </a:solidFill>
                <a:latin typeface="Comic Sans MS"/>
                <a:ea typeface="Comic Sans MS"/>
                <a:cs typeface="Comic Sans MS"/>
                <a:sym typeface="Comic Sans MS"/>
              </a:defRPr>
            </a:pPr>
            <a:r>
              <a:rPr dirty="0"/>
              <a:t>Create a </a:t>
            </a:r>
            <a:r>
              <a:rPr dirty="0" err="1">
                <a:solidFill>
                  <a:srgbClr val="00B0F0"/>
                </a:solidFill>
              </a:rPr>
              <a:t>Dockerfile</a:t>
            </a:r>
            <a:r>
              <a:rPr dirty="0"/>
              <a:t> file under </a:t>
            </a:r>
            <a:r>
              <a:rPr lang="en-US" dirty="0"/>
              <a:t>a new folder, </a:t>
            </a:r>
            <a:r>
              <a:rPr dirty="0"/>
              <a:t>Dockerfile-Ex2 :</a:t>
            </a:r>
            <a:endParaRPr lang="en-US" dirty="0"/>
          </a:p>
          <a:p>
            <a:pPr defTabSz="795527">
              <a:lnSpc>
                <a:spcPct val="80000"/>
              </a:lnSpc>
              <a:spcBef>
                <a:spcPts val="400"/>
              </a:spcBef>
              <a:defRPr sz="1305" b="1">
                <a:solidFill>
                  <a:srgbClr val="03495C"/>
                </a:solidFill>
                <a:latin typeface="Comic Sans MS"/>
                <a:ea typeface="Comic Sans MS"/>
                <a:cs typeface="Comic Sans MS"/>
                <a:sym typeface="Comic Sans MS"/>
              </a:defRPr>
            </a:pPr>
            <a:endParaRPr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r>
              <a:rPr dirty="0"/>
              <a:t>FROM </a:t>
            </a:r>
            <a:r>
              <a:rPr dirty="0" err="1"/>
              <a:t>busybox</a:t>
            </a:r>
            <a:endParaRPr lang="en-US"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endParaRPr sz="1740"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r>
              <a:rPr dirty="0"/>
              <a:t>COPY index.html /www/index.html</a:t>
            </a:r>
            <a:endParaRPr lang="en-US"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endParaRPr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r>
              <a:rPr dirty="0"/>
              <a:t>EXPOSE 8000</a:t>
            </a:r>
            <a:endParaRPr lang="en-US"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endParaRPr dirty="0"/>
          </a:p>
          <a:p>
            <a:pPr lvl="1" indent="556869" defTabSz="795527">
              <a:lnSpc>
                <a:spcPct val="80000"/>
              </a:lnSpc>
              <a:spcBef>
                <a:spcPts val="400"/>
              </a:spcBef>
              <a:defRPr sz="1305" b="1">
                <a:solidFill>
                  <a:srgbClr val="03495C"/>
                </a:solidFill>
                <a:latin typeface="Comic Sans MS"/>
                <a:ea typeface="Comic Sans MS"/>
                <a:cs typeface="Comic Sans MS"/>
                <a:sym typeface="Comic Sans MS"/>
              </a:defRPr>
            </a:pPr>
            <a:r>
              <a:rPr dirty="0"/>
              <a:t>CMD trap "exit 0;" TERM INT; </a:t>
            </a:r>
            <a:r>
              <a:rPr dirty="0" err="1"/>
              <a:t>httpd</a:t>
            </a:r>
            <a:r>
              <a:rPr dirty="0"/>
              <a:t> </a:t>
            </a:r>
            <a:r>
              <a:rPr lang="en-US" dirty="0"/>
              <a:t>-</a:t>
            </a:r>
            <a:r>
              <a:rPr dirty="0"/>
              <a:t>p 8000 </a:t>
            </a:r>
            <a:r>
              <a:rPr lang="en-US" dirty="0"/>
              <a:t>-</a:t>
            </a:r>
            <a:r>
              <a:rPr dirty="0"/>
              <a:t>h /www </a:t>
            </a:r>
            <a:r>
              <a:rPr lang="en-US" dirty="0"/>
              <a:t>-</a:t>
            </a:r>
            <a:r>
              <a:rPr dirty="0"/>
              <a:t>f &amp; wait</a:t>
            </a:r>
          </a:p>
          <a:p>
            <a:pPr defTabSz="795527">
              <a:lnSpc>
                <a:spcPct val="80000"/>
              </a:lnSpc>
              <a:spcBef>
                <a:spcPts val="400"/>
              </a:spcBef>
              <a:defRPr sz="1740" b="1">
                <a:solidFill>
                  <a:srgbClr val="03495C"/>
                </a:solidFill>
                <a:latin typeface="Comic Sans MS"/>
                <a:ea typeface="Comic Sans MS"/>
                <a:cs typeface="Comic Sans MS"/>
                <a:sym typeface="Comic Sans MS"/>
              </a:defRPr>
            </a:pPr>
            <a:endParaRPr dirty="0"/>
          </a:p>
          <a:p>
            <a:pPr defTabSz="795527">
              <a:lnSpc>
                <a:spcPct val="80000"/>
              </a:lnSpc>
              <a:spcBef>
                <a:spcPts val="400"/>
              </a:spcBef>
              <a:defRPr sz="1305" b="1">
                <a:solidFill>
                  <a:srgbClr val="03495C"/>
                </a:solidFill>
                <a:latin typeface="Comic Sans MS"/>
                <a:ea typeface="Comic Sans MS"/>
                <a:cs typeface="Comic Sans MS"/>
                <a:sym typeface="Comic Sans MS"/>
              </a:defRPr>
            </a:pPr>
            <a:r>
              <a:rPr dirty="0"/>
              <a:t>Create a </a:t>
            </a:r>
            <a:r>
              <a:rPr dirty="0">
                <a:solidFill>
                  <a:srgbClr val="00B0F0"/>
                </a:solidFill>
              </a:rPr>
              <a:t>index.html</a:t>
            </a:r>
            <a:r>
              <a:rPr dirty="0"/>
              <a:t> file under </a:t>
            </a:r>
            <a:r>
              <a:rPr lang="en-US" dirty="0"/>
              <a:t>the folder </a:t>
            </a:r>
            <a:r>
              <a:rPr dirty="0"/>
              <a:t>Dockerfile-Ex2</a:t>
            </a:r>
            <a:r>
              <a:rPr lang="en-US" dirty="0"/>
              <a:t> –</a:t>
            </a:r>
          </a:p>
          <a:p>
            <a:pPr defTabSz="795527">
              <a:lnSpc>
                <a:spcPct val="80000"/>
              </a:lnSpc>
              <a:spcBef>
                <a:spcPts val="400"/>
              </a:spcBef>
              <a:defRPr sz="1305" b="1">
                <a:solidFill>
                  <a:srgbClr val="03495C"/>
                </a:solidFill>
                <a:latin typeface="Comic Sans MS"/>
                <a:ea typeface="Comic Sans MS"/>
                <a:cs typeface="Comic Sans MS"/>
                <a:sym typeface="Comic Sans MS"/>
              </a:defRPr>
            </a:pPr>
            <a:r>
              <a:rPr lang="en-US" dirty="0"/>
              <a:t>vim Dockerfile-Ex2/</a:t>
            </a:r>
            <a:r>
              <a:rPr lang="en-US" dirty="0">
                <a:solidFill>
                  <a:srgbClr val="00B0F0"/>
                </a:solidFill>
              </a:rPr>
              <a:t>index.html</a:t>
            </a:r>
            <a:endParaRPr lang="en-US" dirty="0"/>
          </a:p>
          <a:p>
            <a:pPr defTabSz="795527">
              <a:lnSpc>
                <a:spcPct val="80000"/>
              </a:lnSpc>
              <a:spcBef>
                <a:spcPts val="400"/>
              </a:spcBef>
              <a:defRPr sz="1305" b="1">
                <a:solidFill>
                  <a:srgbClr val="03495C"/>
                </a:solidFill>
                <a:latin typeface="Comic Sans MS"/>
                <a:ea typeface="Comic Sans MS"/>
                <a:cs typeface="Comic Sans MS"/>
                <a:sym typeface="Comic Sans MS"/>
              </a:defRPr>
            </a:pPr>
            <a:endParaRPr sz="1740" dirty="0"/>
          </a:p>
          <a:p>
            <a:pPr defTabSz="795527">
              <a:lnSpc>
                <a:spcPct val="80000"/>
              </a:lnSpc>
              <a:spcBef>
                <a:spcPts val="400"/>
              </a:spcBef>
              <a:defRPr sz="1305" b="1">
                <a:solidFill>
                  <a:srgbClr val="03495C"/>
                </a:solidFill>
                <a:latin typeface="Comic Sans MS"/>
                <a:ea typeface="Comic Sans MS"/>
                <a:cs typeface="Comic Sans MS"/>
                <a:sym typeface="Comic Sans MS"/>
              </a:defRPr>
            </a:pPr>
            <a:r>
              <a:rPr dirty="0"/>
              <a:t>	</a:t>
            </a:r>
            <a:r>
              <a:rPr sz="1200" dirty="0"/>
              <a:t>&lt;</a:t>
            </a:r>
            <a:r>
              <a:rPr sz="1200" dirty="0" err="1"/>
              <a:t>xmp</a:t>
            </a:r>
            <a:r>
              <a:rPr sz="1200" dirty="0"/>
              <a:t>&gt;</a:t>
            </a:r>
            <a:r>
              <a:rPr lang="en-US" sz="1200" dirty="0"/>
              <a:t>H</a:t>
            </a:r>
            <a:r>
              <a:rPr sz="1200" dirty="0"/>
              <a:t>ello World</a:t>
            </a:r>
            <a:r>
              <a:rPr lang="en-US" sz="1200" dirty="0"/>
              <a:t>&lt;</a:t>
            </a:r>
            <a:r>
              <a:rPr sz="1200" dirty="0"/>
              <a:t>/</a:t>
            </a:r>
            <a:r>
              <a:rPr sz="1200" dirty="0" err="1"/>
              <a:t>xmp</a:t>
            </a:r>
            <a:r>
              <a:rPr sz="1200" dirty="0"/>
              <a:t>&gt;</a:t>
            </a:r>
          </a:p>
          <a:p>
            <a:pPr defTabSz="795527">
              <a:lnSpc>
                <a:spcPct val="80000"/>
              </a:lnSpc>
              <a:spcBef>
                <a:spcPts val="400"/>
              </a:spcBef>
              <a:defRPr sz="1740" b="1">
                <a:solidFill>
                  <a:srgbClr val="03495C"/>
                </a:solidFill>
                <a:latin typeface="Comic Sans MS"/>
                <a:ea typeface="Comic Sans MS"/>
                <a:cs typeface="Comic Sans MS"/>
                <a:sym typeface="Comic Sans MS"/>
              </a:defRPr>
            </a:pPr>
            <a:endParaRPr dirty="0"/>
          </a:p>
          <a:p>
            <a:pPr defTabSz="795527">
              <a:lnSpc>
                <a:spcPct val="80000"/>
              </a:lnSpc>
              <a:spcBef>
                <a:spcPts val="400"/>
              </a:spcBef>
              <a:defRPr sz="1305" b="1">
                <a:solidFill>
                  <a:srgbClr val="03495C"/>
                </a:solidFill>
                <a:latin typeface="Comic Sans MS"/>
                <a:ea typeface="Comic Sans MS"/>
                <a:cs typeface="Comic Sans MS"/>
                <a:sym typeface="Comic Sans MS"/>
              </a:defRPr>
            </a:pPr>
            <a:r>
              <a:rPr lang="en-US" dirty="0"/>
              <a:t>d</a:t>
            </a:r>
            <a:r>
              <a:rPr dirty="0"/>
              <a:t>ocker image build </a:t>
            </a:r>
            <a:r>
              <a:rPr lang="en-US" dirty="0"/>
              <a:t>-</a:t>
            </a:r>
            <a:r>
              <a:rPr dirty="0"/>
              <a:t>t </a:t>
            </a:r>
            <a:r>
              <a:rPr dirty="0" err="1"/>
              <a:t>busybox:HelloWorld</a:t>
            </a:r>
            <a:r>
              <a:rPr dirty="0"/>
              <a:t> Dockerfile-Ex2</a:t>
            </a:r>
            <a:endParaRPr sz="1740" dirty="0"/>
          </a:p>
          <a:p>
            <a:pPr defTabSz="795527">
              <a:lnSpc>
                <a:spcPct val="80000"/>
              </a:lnSpc>
              <a:spcBef>
                <a:spcPts val="400"/>
              </a:spcBef>
              <a:defRPr sz="1740" b="1">
                <a:solidFill>
                  <a:srgbClr val="03495C"/>
                </a:solidFill>
                <a:latin typeface="Comic Sans MS"/>
                <a:ea typeface="Comic Sans MS"/>
                <a:cs typeface="Comic Sans MS"/>
                <a:sym typeface="Comic Sans MS"/>
              </a:defRPr>
            </a:pPr>
            <a:endParaRPr sz="1740" dirty="0"/>
          </a:p>
          <a:p>
            <a:pPr defTabSz="795527">
              <a:lnSpc>
                <a:spcPct val="80000"/>
              </a:lnSpc>
              <a:spcBef>
                <a:spcPts val="400"/>
              </a:spcBef>
              <a:defRPr sz="1305" b="1">
                <a:solidFill>
                  <a:srgbClr val="03495C"/>
                </a:solidFill>
                <a:latin typeface="Comic Sans MS"/>
                <a:ea typeface="Comic Sans MS"/>
                <a:cs typeface="Comic Sans MS"/>
                <a:sym typeface="Comic Sans MS"/>
              </a:defRPr>
            </a:pPr>
            <a:r>
              <a:rPr dirty="0" err="1"/>
              <a:t>docker</a:t>
            </a:r>
            <a:r>
              <a:rPr dirty="0"/>
              <a:t> container run </a:t>
            </a:r>
            <a:r>
              <a:rPr lang="en-US" dirty="0"/>
              <a:t>-</a:t>
            </a:r>
            <a:r>
              <a:rPr dirty="0"/>
              <a:t>d </a:t>
            </a:r>
            <a:r>
              <a:rPr lang="en-US" dirty="0"/>
              <a:t>--</a:t>
            </a:r>
            <a:r>
              <a:rPr dirty="0"/>
              <a:t>name web-test </a:t>
            </a:r>
            <a:r>
              <a:rPr lang="en-US" dirty="0"/>
              <a:t>-</a:t>
            </a:r>
            <a:r>
              <a:rPr dirty="0"/>
              <a:t>p 80:8000 </a:t>
            </a:r>
            <a:r>
              <a:rPr dirty="0" err="1"/>
              <a:t>busybox:HelloWorld</a:t>
            </a: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37</a:t>
            </a:fld>
            <a:endParaRPr lang="en-US"/>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 y="392429"/>
            <a:ext cx="7191758" cy="1162051"/>
          </a:xfrm>
          <a:prstGeom prst="rect">
            <a:avLst/>
          </a:prstGeom>
        </p:spPr>
        <p:txBody>
          <a:bodyPr>
            <a:normAutofit/>
          </a:bodyPr>
          <a:lstStyle>
            <a:lvl1pPr defTabSz="777240">
              <a:defRPr sz="4000" b="1">
                <a:solidFill>
                  <a:srgbClr val="004F6D"/>
                </a:solidFill>
                <a:latin typeface="Liron"/>
                <a:ea typeface="Liron"/>
                <a:cs typeface="Liron"/>
                <a:sym typeface="Liron"/>
              </a:defRPr>
            </a:lvl1pPr>
          </a:lstStyle>
          <a:p>
            <a:r>
              <a:rPr dirty="0"/>
              <a:t>Running </a:t>
            </a:r>
            <a:r>
              <a:rPr lang="en-US" dirty="0"/>
              <a:t>Jenkins</a:t>
            </a:r>
            <a:r>
              <a:rPr dirty="0"/>
              <a:t> on a container</a:t>
            </a:r>
          </a:p>
        </p:txBody>
      </p:sp>
      <p:sp>
        <p:nvSpPr>
          <p:cNvPr id="234" name="Shape 164"/>
          <p:cNvSpPr txBox="1">
            <a:spLocks noGrp="1"/>
          </p:cNvSpPr>
          <p:nvPr>
            <p:ph type="body" idx="1"/>
          </p:nvPr>
        </p:nvSpPr>
        <p:spPr>
          <a:xfrm>
            <a:off x="92365" y="1554480"/>
            <a:ext cx="8898636" cy="4572001"/>
          </a:xfrm>
          <a:prstGeom prst="rect">
            <a:avLst/>
          </a:prstGeom>
        </p:spPr>
        <p:txBody>
          <a:bodyPr>
            <a:normAutofit lnSpcReduction="10000"/>
          </a:bodyPr>
          <a:lstStyle/>
          <a:p>
            <a:pPr defTabSz="832104">
              <a:spcBef>
                <a:spcPts val="400"/>
              </a:spcBef>
              <a:defRPr sz="1820" b="1">
                <a:solidFill>
                  <a:srgbClr val="03495C"/>
                </a:solidFill>
                <a:latin typeface="Comic Sans MS"/>
                <a:ea typeface="Comic Sans MS"/>
                <a:cs typeface="Comic Sans MS"/>
                <a:sym typeface="Comic Sans MS"/>
              </a:defRPr>
            </a:pPr>
            <a:r>
              <a:rPr dirty="0"/>
              <a:t>Try:</a:t>
            </a:r>
          </a:p>
          <a:p>
            <a:pPr defTabSz="832104">
              <a:spcBef>
                <a:spcPts val="400"/>
              </a:spcBef>
              <a:defRPr sz="1820" b="1">
                <a:solidFill>
                  <a:srgbClr val="03495C"/>
                </a:solidFill>
                <a:latin typeface="Comic Sans MS"/>
                <a:ea typeface="Comic Sans MS"/>
                <a:cs typeface="Comic Sans MS"/>
                <a:sym typeface="Comic Sans MS"/>
              </a:defRPr>
            </a:pPr>
            <a:r>
              <a:rPr lang="en-US" dirty="0"/>
              <a:t>Google “</a:t>
            </a:r>
            <a:r>
              <a:rPr lang="en-US" dirty="0" err="1"/>
              <a:t>jenkins</a:t>
            </a:r>
            <a:r>
              <a:rPr lang="en-US" dirty="0"/>
              <a:t> </a:t>
            </a:r>
            <a:r>
              <a:rPr lang="en-US" dirty="0" err="1"/>
              <a:t>docker</a:t>
            </a:r>
            <a:r>
              <a:rPr lang="en-US" dirty="0"/>
              <a:t>”</a:t>
            </a:r>
          </a:p>
          <a:p>
            <a:pPr defTabSz="832104">
              <a:spcBef>
                <a:spcPts val="400"/>
              </a:spcBef>
              <a:defRPr sz="1820" b="1">
                <a:solidFill>
                  <a:srgbClr val="03495C"/>
                </a:solidFill>
                <a:latin typeface="Comic Sans MS"/>
                <a:ea typeface="Comic Sans MS"/>
                <a:cs typeface="Comic Sans MS"/>
                <a:sym typeface="Comic Sans MS"/>
              </a:defRPr>
            </a:pPr>
            <a:r>
              <a:rPr lang="en-US" dirty="0"/>
              <a:t>Go to docker hub, </a:t>
            </a:r>
            <a:r>
              <a:rPr lang="en-US" sz="1820" b="1" dirty="0">
                <a:sym typeface="Comic Sans MS"/>
                <a:hlinkClick r:id="rId3"/>
              </a:rPr>
              <a:t>https://hub.docker.com/_/jenkins</a:t>
            </a: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a:sym typeface="Comic Sans MS"/>
              </a:rPr>
              <a:t>Oh! </a:t>
            </a:r>
            <a:r>
              <a:rPr lang="en-US" b="1" i="0" dirty="0">
                <a:solidFill>
                  <a:srgbClr val="244357"/>
                </a:solidFill>
                <a:effectLst/>
                <a:latin typeface="Open Sans"/>
              </a:rPr>
              <a:t>DEPRECATION NOTICE</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sym typeface="Comic Sans MS"/>
              </a:rPr>
              <a:t>Go to the </a:t>
            </a:r>
            <a:r>
              <a:rPr lang="en-US" sz="1820" b="1" dirty="0" err="1">
                <a:solidFill>
                  <a:srgbClr val="03495C"/>
                </a:solidFill>
                <a:latin typeface="Comic Sans MS"/>
              </a:rPr>
              <a:t>jenkins</a:t>
            </a:r>
            <a:r>
              <a:rPr lang="en-US" sz="1820" b="1" dirty="0">
                <a:solidFill>
                  <a:srgbClr val="03495C"/>
                </a:solidFill>
                <a:latin typeface="Comic Sans MS"/>
              </a:rPr>
              <a:t>/</a:t>
            </a:r>
            <a:r>
              <a:rPr lang="en-US" sz="1820" b="1" dirty="0" err="1">
                <a:solidFill>
                  <a:srgbClr val="03495C"/>
                </a:solidFill>
                <a:latin typeface="Comic Sans MS"/>
              </a:rPr>
              <a:t>jenkins:lts</a:t>
            </a:r>
            <a:r>
              <a:rPr lang="en-US" sz="1820" b="1" dirty="0">
                <a:solidFill>
                  <a:srgbClr val="03495C"/>
                </a:solidFill>
                <a:latin typeface="Comic Sans MS"/>
              </a:rPr>
              <a:t> link </a:t>
            </a:r>
            <a:r>
              <a:rPr lang="en-US" sz="1820" b="1" dirty="0">
                <a:solidFill>
                  <a:srgbClr val="03495C"/>
                </a:solidFill>
                <a:latin typeface="Comic Sans MS"/>
                <a:sym typeface="Wingdings" panose="05000000000000000000" pitchFamily="2" charset="2"/>
              </a:rPr>
              <a:t> documentation</a:t>
            </a:r>
            <a:r>
              <a:rPr lang="en-US" sz="1820" b="1" dirty="0">
                <a:solidFill>
                  <a:srgbClr val="03495C"/>
                </a:solidFill>
                <a:latin typeface="Comic Sans MS"/>
              </a:rPr>
              <a:t> </a:t>
            </a:r>
            <a:r>
              <a:rPr lang="en-US" dirty="0">
                <a:hlinkClick r:id="rId4"/>
              </a:rPr>
              <a:t>https://github.com/jenkinsci/docker/blob/master/README.md</a:t>
            </a:r>
            <a:endParaRPr lang="en-US" sz="1820" b="1" dirty="0">
              <a:solidFill>
                <a:srgbClr val="03495C"/>
              </a:solidFill>
              <a:latin typeface="Comic Sans MS"/>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a:sym typeface="Comic Sans MS"/>
              </a:rPr>
              <a:t>Run:</a:t>
            </a:r>
          </a:p>
          <a:p>
            <a:pPr lvl="0" defTabSz="832104">
              <a:spcBef>
                <a:spcPts val="400"/>
              </a:spcBef>
              <a:defRPr sz="1820" b="1">
                <a:solidFill>
                  <a:srgbClr val="03495C"/>
                </a:solidFill>
                <a:latin typeface="Comic Sans MS"/>
                <a:ea typeface="Comic Sans MS"/>
                <a:cs typeface="Comic Sans MS"/>
                <a:sym typeface="Comic Sans MS"/>
              </a:defRPr>
            </a:pPr>
            <a:r>
              <a:rPr lang="en-US" altLang="en-US" sz="1350" b="1" dirty="0">
                <a:solidFill>
                  <a:srgbClr val="03495C"/>
                </a:solidFill>
                <a:latin typeface="Comic Sans MS"/>
                <a:ea typeface="Comic Sans MS"/>
                <a:cs typeface="Comic Sans MS"/>
              </a:rPr>
              <a:t>docker run -v </a:t>
            </a:r>
            <a:r>
              <a:rPr lang="en-US" altLang="en-US" sz="1350" b="1" dirty="0" err="1">
                <a:solidFill>
                  <a:schemeClr val="accent2">
                    <a:lumMod val="60000"/>
                    <a:lumOff val="40000"/>
                  </a:schemeClr>
                </a:solidFill>
                <a:latin typeface="Comic Sans MS"/>
                <a:ea typeface="Comic Sans MS"/>
                <a:cs typeface="Comic Sans MS"/>
              </a:rPr>
              <a:t>jenkins_home</a:t>
            </a:r>
            <a:r>
              <a:rPr lang="en-US" altLang="en-US" sz="1350" b="1" dirty="0">
                <a:solidFill>
                  <a:srgbClr val="03495C"/>
                </a:solidFill>
                <a:latin typeface="Comic Sans MS"/>
                <a:ea typeface="Comic Sans MS"/>
                <a:cs typeface="Comic Sans MS"/>
              </a:rPr>
              <a:t>:/var/</a:t>
            </a:r>
            <a:r>
              <a:rPr lang="en-US" altLang="en-US" sz="1350" b="1" dirty="0" err="1">
                <a:solidFill>
                  <a:srgbClr val="03495C"/>
                </a:solidFill>
                <a:latin typeface="Comic Sans MS"/>
                <a:ea typeface="Comic Sans MS"/>
                <a:cs typeface="Comic Sans MS"/>
              </a:rPr>
              <a:t>jenkins_home</a:t>
            </a:r>
            <a:r>
              <a:rPr lang="en-US" altLang="en-US" sz="1350" b="1" dirty="0">
                <a:solidFill>
                  <a:srgbClr val="03495C"/>
                </a:solidFill>
                <a:latin typeface="Comic Sans MS"/>
                <a:ea typeface="Comic Sans MS"/>
                <a:cs typeface="Comic Sans MS"/>
              </a:rPr>
              <a:t> -p </a:t>
            </a:r>
            <a:r>
              <a:rPr lang="en-US" altLang="en-US" sz="1350" b="1" dirty="0">
                <a:solidFill>
                  <a:schemeClr val="accent2">
                    <a:lumMod val="60000"/>
                    <a:lumOff val="40000"/>
                  </a:schemeClr>
                </a:solidFill>
                <a:latin typeface="Comic Sans MS"/>
                <a:ea typeface="Comic Sans MS"/>
                <a:cs typeface="Comic Sans MS"/>
              </a:rPr>
              <a:t>8080</a:t>
            </a:r>
            <a:r>
              <a:rPr lang="en-US" altLang="en-US" sz="1350" b="1" dirty="0">
                <a:solidFill>
                  <a:srgbClr val="03495C"/>
                </a:solidFill>
                <a:latin typeface="Comic Sans MS"/>
                <a:ea typeface="Comic Sans MS"/>
                <a:cs typeface="Comic Sans MS"/>
              </a:rPr>
              <a:t>:8080 -p 50000:50000 </a:t>
            </a:r>
            <a:r>
              <a:rPr lang="en-US" altLang="en-US" sz="1350" b="1" dirty="0" err="1">
                <a:solidFill>
                  <a:srgbClr val="03495C"/>
                </a:solidFill>
                <a:latin typeface="Comic Sans MS"/>
                <a:ea typeface="Comic Sans MS"/>
                <a:cs typeface="Comic Sans MS"/>
              </a:rPr>
              <a:t>jenkins</a:t>
            </a:r>
            <a:r>
              <a:rPr lang="en-US" altLang="en-US" sz="1350" b="1" dirty="0">
                <a:solidFill>
                  <a:srgbClr val="03495C"/>
                </a:solidFill>
                <a:latin typeface="Comic Sans MS"/>
                <a:ea typeface="Comic Sans MS"/>
                <a:cs typeface="Comic Sans MS"/>
              </a:rPr>
              <a:t>/jenkins:lts</a:t>
            </a:r>
            <a:r>
              <a:rPr lang="en-US" sz="1820" b="1" dirty="0">
                <a:sym typeface="Comic Sans MS"/>
              </a:rPr>
              <a:t>-jdk11</a:t>
            </a:r>
          </a:p>
          <a:p>
            <a:pPr lvl="0" defTabSz="832104">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sym typeface="Comic Sans MS"/>
              </a:rPr>
              <a:t>(-d to run detached…)</a:t>
            </a:r>
            <a:br>
              <a:rPr lang="en-US" altLang="en-US" sz="800" dirty="0">
                <a:solidFill>
                  <a:schemeClr val="tx1"/>
                </a:solidFill>
              </a:rPr>
            </a:br>
            <a:endParaRPr lang="en-US" dirty="0"/>
          </a:p>
          <a:p>
            <a:pPr defTabSz="832104">
              <a:spcBef>
                <a:spcPts val="400"/>
              </a:spcBef>
              <a:defRPr sz="1820" b="1">
                <a:solidFill>
                  <a:srgbClr val="03495C"/>
                </a:solidFill>
                <a:latin typeface="Comic Sans MS"/>
                <a:ea typeface="Comic Sans MS"/>
                <a:cs typeface="Comic Sans MS"/>
                <a:sym typeface="Comic Sans MS"/>
              </a:defRPr>
            </a:pPr>
            <a:r>
              <a:rPr lang="en-US" dirty="0"/>
              <a:t>In the console you’ll see the “initial password”</a:t>
            </a:r>
            <a:endParaRPr dirty="0"/>
          </a:p>
          <a:p>
            <a:pPr defTabSz="832104">
              <a:spcBef>
                <a:spcPts val="400"/>
              </a:spcBef>
              <a:defRPr sz="1820" b="1">
                <a:solidFill>
                  <a:srgbClr val="03495C"/>
                </a:solidFill>
                <a:latin typeface="Comic Sans MS"/>
                <a:ea typeface="Comic Sans MS"/>
                <a:cs typeface="Comic Sans MS"/>
                <a:sym typeface="Comic Sans MS"/>
              </a:defRPr>
            </a:pPr>
            <a:r>
              <a:rPr lang="en-US" dirty="0"/>
              <a:t>Wait for it…</a:t>
            </a:r>
          </a:p>
          <a:p>
            <a:pPr defTabSz="832104">
              <a:spcBef>
                <a:spcPts val="400"/>
              </a:spcBef>
              <a:defRPr sz="1820" b="1">
                <a:solidFill>
                  <a:srgbClr val="03495C"/>
                </a:solidFill>
                <a:latin typeface="Comic Sans MS"/>
                <a:ea typeface="Comic Sans MS"/>
                <a:cs typeface="Comic Sans MS"/>
                <a:sym typeface="Comic Sans MS"/>
              </a:defRPr>
            </a:pPr>
            <a:r>
              <a:rPr lang="en-US" dirty="0"/>
              <a:t>Go to http://&lt;your machine’s </a:t>
            </a:r>
            <a:r>
              <a:rPr lang="en-US" dirty="0" err="1"/>
              <a:t>ip</a:t>
            </a:r>
            <a:r>
              <a:rPr lang="en-US" dirty="0"/>
              <a:t>&gt;:8080</a:t>
            </a:r>
            <a:endParaRPr dirty="0"/>
          </a:p>
        </p:txBody>
      </p:sp>
      <p:sp>
        <p:nvSpPr>
          <p:cNvPr id="3" name="Slide Number Placeholder 2"/>
          <p:cNvSpPr>
            <a:spLocks noGrp="1"/>
          </p:cNvSpPr>
          <p:nvPr>
            <p:ph type="sldNum" sz="quarter" idx="2"/>
          </p:nvPr>
        </p:nvSpPr>
        <p:spPr/>
        <p:txBody>
          <a:bodyPr/>
          <a:lstStyle/>
          <a:p>
            <a:fld id="{86CB4B4D-7CA3-9044-876B-883B54F8677D}" type="slidenum">
              <a:rPr lang="en-US" smtClean="0"/>
              <a:t>38</a:t>
            </a:fld>
            <a:endParaRPr lang="en-US"/>
          </a:p>
        </p:txBody>
      </p:sp>
      <p:sp>
        <p:nvSpPr>
          <p:cNvPr id="4" name="Rectangle 2"/>
          <p:cNvSpPr>
            <a:spLocks noChangeArrowheads="1"/>
          </p:cNvSpPr>
          <p:nvPr/>
        </p:nvSpPr>
        <p:spPr bwMode="auto">
          <a:xfrm>
            <a:off x="0" y="90100"/>
            <a:ext cx="65"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 y="392429"/>
            <a:ext cx="7191758" cy="1162051"/>
          </a:xfrm>
          <a:prstGeom prst="rect">
            <a:avLst/>
          </a:prstGeom>
        </p:spPr>
        <p:txBody>
          <a:bodyPr>
            <a:normAutofit/>
          </a:bodyPr>
          <a:lstStyle>
            <a:lvl1pPr defTabSz="777240">
              <a:defRPr sz="4000" b="1">
                <a:solidFill>
                  <a:srgbClr val="004F6D"/>
                </a:solidFill>
                <a:latin typeface="Liron"/>
                <a:ea typeface="Liron"/>
                <a:cs typeface="Liron"/>
                <a:sym typeface="Liron"/>
              </a:defRPr>
            </a:lvl1pPr>
          </a:lstStyle>
          <a:p>
            <a:r>
              <a:rPr lang="en-US" dirty="0"/>
              <a:t>Micro DB, loads of data</a:t>
            </a:r>
            <a:endParaRPr dirty="0"/>
          </a:p>
        </p:txBody>
      </p:sp>
      <p:sp>
        <p:nvSpPr>
          <p:cNvPr id="234" name="Shape 164"/>
          <p:cNvSpPr txBox="1">
            <a:spLocks noGrp="1"/>
          </p:cNvSpPr>
          <p:nvPr>
            <p:ph type="body" idx="1"/>
          </p:nvPr>
        </p:nvSpPr>
        <p:spPr>
          <a:xfrm>
            <a:off x="92365" y="1554480"/>
            <a:ext cx="8898636" cy="5303520"/>
          </a:xfrm>
          <a:prstGeom prst="rect">
            <a:avLst/>
          </a:prstGeom>
        </p:spPr>
        <p:txBody>
          <a:bodyPr>
            <a:normAutofit fontScale="85000" lnSpcReduction="20000"/>
          </a:bodyPr>
          <a:lstStyle/>
          <a:p>
            <a:pPr defTabSz="832104">
              <a:spcBef>
                <a:spcPts val="400"/>
              </a:spcBef>
              <a:defRPr sz="1820" b="1">
                <a:solidFill>
                  <a:srgbClr val="03495C"/>
                </a:solidFill>
                <a:latin typeface="Comic Sans MS"/>
                <a:ea typeface="Comic Sans MS"/>
                <a:cs typeface="Comic Sans MS"/>
                <a:sym typeface="Comic Sans MS"/>
              </a:defRPr>
            </a:pPr>
            <a:r>
              <a:rPr dirty="0"/>
              <a:t>Try:</a:t>
            </a:r>
            <a:endParaRPr lang="en-US" dirty="0"/>
          </a:p>
          <a:p>
            <a:pPr defTabSz="832104">
              <a:spcBef>
                <a:spcPts val="400"/>
              </a:spcBef>
              <a:defRPr sz="1820" b="1">
                <a:solidFill>
                  <a:srgbClr val="03495C"/>
                </a:solidFill>
                <a:latin typeface="Comic Sans MS"/>
                <a:ea typeface="Comic Sans MS"/>
                <a:cs typeface="Comic Sans MS"/>
                <a:sym typeface="Comic Sans MS"/>
              </a:defRPr>
            </a:pPr>
            <a:endParaRPr lang="en-US" dirty="0"/>
          </a:p>
          <a:p>
            <a:pPr defTabSz="832104">
              <a:spcBef>
                <a:spcPts val="400"/>
              </a:spcBef>
              <a:defRPr sz="1820" b="1">
                <a:solidFill>
                  <a:srgbClr val="03495C"/>
                </a:solidFill>
                <a:latin typeface="Comic Sans MS"/>
                <a:ea typeface="Comic Sans MS"/>
                <a:cs typeface="Comic Sans MS"/>
                <a:sym typeface="Comic Sans MS"/>
              </a:defRPr>
            </a:pPr>
            <a:r>
              <a:rPr lang="en-US" dirty="0" err="1"/>
              <a:t>mkdir</a:t>
            </a:r>
            <a:r>
              <a:rPr lang="en-US" dirty="0"/>
              <a:t> -p /storage/docker/</a:t>
            </a:r>
            <a:r>
              <a:rPr lang="en-US" dirty="0" err="1"/>
              <a:t>mysql</a:t>
            </a:r>
            <a:r>
              <a:rPr lang="en-US" dirty="0"/>
              <a:t>-data</a:t>
            </a:r>
            <a:br>
              <a:rPr lang="en-US" dirty="0"/>
            </a:br>
            <a:endParaRPr lang="en-US" dirty="0"/>
          </a:p>
          <a:p>
            <a:r>
              <a:rPr lang="en-US" sz="1820" b="1" dirty="0">
                <a:solidFill>
                  <a:srgbClr val="03495C"/>
                </a:solidFill>
                <a:latin typeface="Comic Sans MS"/>
              </a:rPr>
              <a:t>docker run  --detach  --name=mysql_server_1  --env="</a:t>
            </a:r>
            <a:r>
              <a:rPr lang="en-US" sz="1820" b="1" dirty="0">
                <a:solidFill>
                  <a:srgbClr val="00B050"/>
                </a:solidFill>
                <a:latin typeface="Comic Sans MS"/>
              </a:rPr>
              <a:t>MYSQL_ROOT_PASSWORD=</a:t>
            </a:r>
            <a:r>
              <a:rPr lang="en-US" sz="1820" b="1" dirty="0" err="1">
                <a:solidFill>
                  <a:srgbClr val="00B050"/>
                </a:solidFill>
                <a:latin typeface="Comic Sans MS"/>
              </a:rPr>
              <a:t>my_password</a:t>
            </a:r>
            <a:r>
              <a:rPr lang="en-US" sz="1820" b="1" dirty="0">
                <a:solidFill>
                  <a:srgbClr val="03495C"/>
                </a:solidFill>
                <a:latin typeface="Comic Sans MS"/>
              </a:rPr>
              <a:t>"  --publish </a:t>
            </a:r>
            <a:r>
              <a:rPr lang="en-US" sz="1820" b="1" dirty="0">
                <a:solidFill>
                  <a:srgbClr val="00B050"/>
                </a:solidFill>
                <a:latin typeface="Comic Sans MS"/>
              </a:rPr>
              <a:t>6603:3306</a:t>
            </a:r>
            <a:r>
              <a:rPr lang="en-US" sz="1820" b="1" dirty="0">
                <a:solidFill>
                  <a:srgbClr val="03495C"/>
                </a:solidFill>
                <a:latin typeface="Comic Sans MS"/>
              </a:rPr>
              <a:t>  --volume=/storage/docker/</a:t>
            </a:r>
            <a:r>
              <a:rPr lang="en-US" sz="1820" b="1" dirty="0" err="1">
                <a:solidFill>
                  <a:srgbClr val="03495C"/>
                </a:solidFill>
                <a:latin typeface="Comic Sans MS"/>
              </a:rPr>
              <a:t>mysql</a:t>
            </a:r>
            <a:r>
              <a:rPr lang="en-US" sz="1820" b="1" dirty="0">
                <a:solidFill>
                  <a:srgbClr val="03495C"/>
                </a:solidFill>
                <a:latin typeface="Comic Sans MS"/>
              </a:rPr>
              <a:t>-data:/var/lib/</a:t>
            </a:r>
            <a:r>
              <a:rPr lang="en-US" sz="1820" b="1" dirty="0" err="1">
                <a:solidFill>
                  <a:srgbClr val="03495C"/>
                </a:solidFill>
                <a:latin typeface="Comic Sans MS"/>
              </a:rPr>
              <a:t>mysql</a:t>
            </a:r>
            <a:r>
              <a:rPr lang="en-US" sz="1820" b="1" dirty="0">
                <a:solidFill>
                  <a:srgbClr val="03495C"/>
                </a:solidFill>
                <a:latin typeface="Comic Sans MS"/>
              </a:rPr>
              <a:t> </a:t>
            </a:r>
            <a:r>
              <a:rPr lang="en-US" sz="1820" b="1" dirty="0" err="1">
                <a:solidFill>
                  <a:srgbClr val="03495C"/>
                </a:solidFill>
                <a:latin typeface="Comic Sans MS"/>
              </a:rPr>
              <a:t>mysql</a:t>
            </a:r>
            <a:br>
              <a:rPr lang="en-US" altLang="en-US" sz="2000" dirty="0">
                <a:solidFill>
                  <a:schemeClr val="tx1"/>
                </a:solidFill>
              </a:rPr>
            </a:br>
            <a:endParaRPr lang="en-US" sz="182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rPr>
              <a:t>docker run --rm -it </a:t>
            </a:r>
            <a:r>
              <a:rPr lang="en-US" sz="1820" b="1" dirty="0" err="1">
                <a:solidFill>
                  <a:srgbClr val="03495C"/>
                </a:solidFill>
                <a:latin typeface="Comic Sans MS"/>
              </a:rPr>
              <a:t>bitnami</a:t>
            </a:r>
            <a:r>
              <a:rPr lang="en-US" sz="1820" b="1" dirty="0">
                <a:solidFill>
                  <a:srgbClr val="03495C"/>
                </a:solidFill>
                <a:latin typeface="Comic Sans MS"/>
              </a:rPr>
              <a:t>/</a:t>
            </a:r>
            <a:r>
              <a:rPr lang="en-US" sz="1820" b="1" dirty="0" err="1">
                <a:solidFill>
                  <a:srgbClr val="03495C"/>
                </a:solidFill>
                <a:latin typeface="Comic Sans MS"/>
              </a:rPr>
              <a:t>mariadb</a:t>
            </a:r>
            <a:r>
              <a:rPr lang="en-US" sz="1820" b="1" dirty="0">
                <a:solidFill>
                  <a:srgbClr val="03495C"/>
                </a:solidFill>
                <a:latin typeface="Comic Sans MS"/>
              </a:rPr>
              <a:t> bash</a:t>
            </a:r>
          </a:p>
          <a:p>
            <a:pPr defTabSz="832104">
              <a:spcBef>
                <a:spcPts val="400"/>
              </a:spcBef>
              <a:defRPr sz="1820" b="1">
                <a:solidFill>
                  <a:srgbClr val="03495C"/>
                </a:solidFill>
                <a:latin typeface="Comic Sans MS"/>
                <a:ea typeface="Comic Sans MS"/>
                <a:cs typeface="Comic Sans MS"/>
                <a:sym typeface="Comic Sans MS"/>
              </a:defRPr>
            </a:pPr>
            <a:endParaRPr lang="en-US" sz="182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err="1">
                <a:solidFill>
                  <a:srgbClr val="03495C"/>
                </a:solidFill>
                <a:latin typeface="Comic Sans MS"/>
              </a:rPr>
              <a:t>mysql</a:t>
            </a:r>
            <a:r>
              <a:rPr lang="en-US" sz="1820" b="1" dirty="0">
                <a:solidFill>
                  <a:srgbClr val="03495C"/>
                </a:solidFill>
                <a:latin typeface="Comic Sans MS"/>
              </a:rPr>
              <a:t> -</a:t>
            </a:r>
            <a:r>
              <a:rPr lang="en-US" sz="1820" b="1" dirty="0" err="1">
                <a:solidFill>
                  <a:srgbClr val="03495C"/>
                </a:solidFill>
                <a:latin typeface="Comic Sans MS"/>
              </a:rPr>
              <a:t>uroot</a:t>
            </a:r>
            <a:r>
              <a:rPr lang="en-US" sz="1820" b="1" dirty="0">
                <a:solidFill>
                  <a:srgbClr val="03495C"/>
                </a:solidFill>
                <a:latin typeface="Comic Sans MS"/>
              </a:rPr>
              <a:t> -</a:t>
            </a:r>
            <a:r>
              <a:rPr lang="en-US" sz="1800" b="1" dirty="0" err="1">
                <a:solidFill>
                  <a:srgbClr val="03495C"/>
                </a:solidFill>
                <a:latin typeface="Comic Sans MS"/>
              </a:rPr>
              <a:t>p</a:t>
            </a:r>
            <a:r>
              <a:rPr lang="en-US" sz="1820" b="1" dirty="0" err="1">
                <a:solidFill>
                  <a:srgbClr val="00B050"/>
                </a:solidFill>
                <a:latin typeface="Comic Sans MS"/>
              </a:rPr>
              <a:t>my_password</a:t>
            </a:r>
            <a:r>
              <a:rPr lang="en-US" sz="1820" b="1" dirty="0">
                <a:solidFill>
                  <a:srgbClr val="00B050"/>
                </a:solidFill>
                <a:latin typeface="Comic Sans MS"/>
              </a:rPr>
              <a:t> </a:t>
            </a:r>
            <a:r>
              <a:rPr lang="en-US" sz="1820" b="1" dirty="0">
                <a:solidFill>
                  <a:srgbClr val="03495C"/>
                </a:solidFill>
                <a:latin typeface="Comic Sans MS"/>
              </a:rPr>
              <a:t>-h</a:t>
            </a:r>
            <a:r>
              <a:rPr lang="en-US" sz="1820" b="1" dirty="0">
                <a:solidFill>
                  <a:srgbClr val="0070C0"/>
                </a:solidFill>
                <a:latin typeface="Comic Sans MS"/>
              </a:rPr>
              <a:t>&lt;</a:t>
            </a:r>
            <a:r>
              <a:rPr lang="en-US" sz="1820" b="1" dirty="0" err="1">
                <a:solidFill>
                  <a:srgbClr val="0070C0"/>
                </a:solidFill>
                <a:latin typeface="Comic Sans MS"/>
              </a:rPr>
              <a:t>ip</a:t>
            </a:r>
            <a:r>
              <a:rPr lang="en-US" sz="1820" b="1" dirty="0">
                <a:solidFill>
                  <a:srgbClr val="0070C0"/>
                </a:solidFill>
                <a:latin typeface="Comic Sans MS"/>
              </a:rPr>
              <a:t> of the docker host&gt;</a:t>
            </a:r>
            <a:r>
              <a:rPr lang="en-US" sz="1820" b="1" dirty="0">
                <a:solidFill>
                  <a:srgbClr val="03495C"/>
                </a:solidFill>
                <a:latin typeface="Comic Sans MS"/>
              </a:rPr>
              <a:t> -</a:t>
            </a:r>
            <a:r>
              <a:rPr lang="en-US" sz="1820" b="1" dirty="0">
                <a:solidFill>
                  <a:schemeClr val="tx1"/>
                </a:solidFill>
                <a:latin typeface="Comic Sans MS"/>
              </a:rPr>
              <a:t>P</a:t>
            </a:r>
            <a:r>
              <a:rPr lang="en-US" sz="1820" b="1" dirty="0">
                <a:solidFill>
                  <a:srgbClr val="00B050"/>
                </a:solidFill>
                <a:latin typeface="Comic Sans MS"/>
              </a:rPr>
              <a:t>6603</a:t>
            </a:r>
          </a:p>
          <a:p>
            <a:pPr defTabSz="832104">
              <a:spcBef>
                <a:spcPts val="400"/>
              </a:spcBef>
              <a:defRPr sz="1820" b="1">
                <a:solidFill>
                  <a:srgbClr val="03495C"/>
                </a:solidFill>
                <a:latin typeface="Comic Sans MS"/>
                <a:ea typeface="Comic Sans MS"/>
                <a:cs typeface="Comic Sans MS"/>
                <a:sym typeface="Comic Sans MS"/>
              </a:defRPr>
            </a:pPr>
            <a:endParaRPr lang="en-US" sz="182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rPr>
              <a:t>USE </a:t>
            </a:r>
            <a:r>
              <a:rPr lang="en-US" sz="1820" b="1" dirty="0" err="1">
                <a:solidFill>
                  <a:srgbClr val="03495C"/>
                </a:solidFill>
                <a:latin typeface="Comic Sans MS"/>
              </a:rPr>
              <a:t>mysql</a:t>
            </a:r>
            <a:endParaRPr lang="en-US" sz="182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rPr>
              <a:t>CREATE TABLE IF NOT EXISTS tasks (</a:t>
            </a:r>
            <a:r>
              <a:rPr lang="en-US" sz="1820" b="1" dirty="0" err="1">
                <a:solidFill>
                  <a:srgbClr val="03495C"/>
                </a:solidFill>
                <a:latin typeface="Comic Sans MS"/>
              </a:rPr>
              <a:t>task_id</a:t>
            </a:r>
            <a:r>
              <a:rPr lang="en-US" sz="1820" b="1" dirty="0">
                <a:solidFill>
                  <a:srgbClr val="03495C"/>
                </a:solidFill>
                <a:latin typeface="Comic Sans MS"/>
              </a:rPr>
              <a:t> INT AUTO_INCREMENT PRIMARY </a:t>
            </a:r>
            <a:r>
              <a:rPr lang="en-US" sz="1820" b="1" dirty="0" err="1">
                <a:solidFill>
                  <a:srgbClr val="03495C"/>
                </a:solidFill>
                <a:latin typeface="Comic Sans MS"/>
              </a:rPr>
              <a:t>KEY,title</a:t>
            </a:r>
            <a:r>
              <a:rPr lang="en-US" sz="1820" b="1" dirty="0">
                <a:solidFill>
                  <a:srgbClr val="03495C"/>
                </a:solidFill>
                <a:latin typeface="Comic Sans MS"/>
              </a:rPr>
              <a:t> VARCHAR(255) NOT </a:t>
            </a:r>
            <a:r>
              <a:rPr lang="en-US" sz="1820" b="1" dirty="0" err="1">
                <a:solidFill>
                  <a:srgbClr val="03495C"/>
                </a:solidFill>
                <a:latin typeface="Comic Sans MS"/>
              </a:rPr>
              <a:t>NULL,start_date</a:t>
            </a:r>
            <a:r>
              <a:rPr lang="en-US" sz="1820" b="1" dirty="0">
                <a:solidFill>
                  <a:srgbClr val="03495C"/>
                </a:solidFill>
                <a:latin typeface="Comic Sans MS"/>
              </a:rPr>
              <a:t> </a:t>
            </a:r>
            <a:r>
              <a:rPr lang="en-US" sz="1820" b="1" dirty="0" err="1">
                <a:solidFill>
                  <a:srgbClr val="03495C"/>
                </a:solidFill>
                <a:latin typeface="Comic Sans MS"/>
              </a:rPr>
              <a:t>DATE,due_date</a:t>
            </a:r>
            <a:r>
              <a:rPr lang="en-US" sz="1820" b="1" dirty="0">
                <a:solidFill>
                  <a:srgbClr val="03495C"/>
                </a:solidFill>
                <a:latin typeface="Comic Sans MS"/>
              </a:rPr>
              <a:t> </a:t>
            </a:r>
            <a:r>
              <a:rPr lang="en-US" sz="1820" b="1" dirty="0" err="1">
                <a:solidFill>
                  <a:srgbClr val="03495C"/>
                </a:solidFill>
                <a:latin typeface="Comic Sans MS"/>
              </a:rPr>
              <a:t>DATE,status</a:t>
            </a:r>
            <a:r>
              <a:rPr lang="en-US" sz="1820" b="1" dirty="0">
                <a:solidFill>
                  <a:srgbClr val="03495C"/>
                </a:solidFill>
                <a:latin typeface="Comic Sans MS"/>
              </a:rPr>
              <a:t> TINYINT NOT </a:t>
            </a:r>
            <a:r>
              <a:rPr lang="en-US" sz="1820" b="1" dirty="0" err="1">
                <a:solidFill>
                  <a:srgbClr val="03495C"/>
                </a:solidFill>
                <a:latin typeface="Comic Sans MS"/>
              </a:rPr>
              <a:t>NULL,priority</a:t>
            </a:r>
            <a:r>
              <a:rPr lang="en-US" sz="1820" b="1" dirty="0">
                <a:solidFill>
                  <a:srgbClr val="03495C"/>
                </a:solidFill>
                <a:latin typeface="Comic Sans MS"/>
              </a:rPr>
              <a:t> TINYINT NOT </a:t>
            </a:r>
            <a:r>
              <a:rPr lang="en-US" sz="1820" b="1" dirty="0" err="1">
                <a:solidFill>
                  <a:srgbClr val="03495C"/>
                </a:solidFill>
                <a:latin typeface="Comic Sans MS"/>
              </a:rPr>
              <a:t>NULL,description</a:t>
            </a:r>
            <a:r>
              <a:rPr lang="en-US" sz="1820" b="1" dirty="0">
                <a:solidFill>
                  <a:srgbClr val="03495C"/>
                </a:solidFill>
                <a:latin typeface="Comic Sans MS"/>
              </a:rPr>
              <a:t> </a:t>
            </a:r>
            <a:r>
              <a:rPr lang="en-US" sz="1820" b="1" dirty="0" err="1">
                <a:solidFill>
                  <a:srgbClr val="03495C"/>
                </a:solidFill>
                <a:latin typeface="Comic Sans MS"/>
              </a:rPr>
              <a:t>TEXT,created_at</a:t>
            </a:r>
            <a:r>
              <a:rPr lang="en-US" sz="1820" b="1" dirty="0">
                <a:solidFill>
                  <a:srgbClr val="03495C"/>
                </a:solidFill>
                <a:latin typeface="Comic Sans MS"/>
              </a:rPr>
              <a:t> TIMESTAMP DEFAULT CURRENT_TIMESTAMP);</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rPr>
              <a:t>exit</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rPr>
              <a:t>exit</a:t>
            </a:r>
          </a:p>
          <a:p>
            <a:pPr defTabSz="832104">
              <a:spcBef>
                <a:spcPts val="400"/>
              </a:spcBef>
              <a:defRPr sz="1820" b="1">
                <a:solidFill>
                  <a:srgbClr val="03495C"/>
                </a:solidFill>
                <a:latin typeface="Comic Sans MS"/>
                <a:ea typeface="Comic Sans MS"/>
                <a:cs typeface="Comic Sans MS"/>
                <a:sym typeface="Comic Sans MS"/>
              </a:defRPr>
            </a:pPr>
            <a:r>
              <a:rPr lang="sv-SE" sz="1820" b="1" dirty="0">
                <a:solidFill>
                  <a:srgbClr val="03495C"/>
                </a:solidFill>
                <a:latin typeface="Comic Sans MS"/>
              </a:rPr>
              <a:t>ls -l /storage/docker/mysql-data/mysql</a:t>
            </a:r>
            <a:endParaRPr lang="en-US" sz="182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rPr>
              <a:t> </a:t>
            </a:r>
            <a:endParaRPr lang="en-US" dirty="0"/>
          </a:p>
        </p:txBody>
      </p:sp>
      <p:sp>
        <p:nvSpPr>
          <p:cNvPr id="3" name="Slide Number Placeholder 2"/>
          <p:cNvSpPr>
            <a:spLocks noGrp="1"/>
          </p:cNvSpPr>
          <p:nvPr>
            <p:ph type="sldNum" sz="quarter" idx="2"/>
          </p:nvPr>
        </p:nvSpPr>
        <p:spPr/>
        <p:txBody>
          <a:bodyPr/>
          <a:lstStyle/>
          <a:p>
            <a:fld id="{86CB4B4D-7CA3-9044-876B-883B54F8677D}" type="slidenum">
              <a:rPr lang="en-US" smtClean="0"/>
              <a:t>39</a:t>
            </a:fld>
            <a:endParaRPr lang="en-US"/>
          </a:p>
        </p:txBody>
      </p:sp>
      <p:sp>
        <p:nvSpPr>
          <p:cNvPr id="4" name="Rectangle 2"/>
          <p:cNvSpPr>
            <a:spLocks noChangeArrowheads="1"/>
          </p:cNvSpPr>
          <p:nvPr/>
        </p:nvSpPr>
        <p:spPr bwMode="auto">
          <a:xfrm>
            <a:off x="0" y="90100"/>
            <a:ext cx="65" cy="27699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33763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4"/>
          <p:cNvSpPr txBox="1">
            <a:spLocks noGrp="1"/>
          </p:cNvSpPr>
          <p:nvPr>
            <p:ph type="title"/>
          </p:nvPr>
        </p:nvSpPr>
        <p:spPr>
          <a:xfrm>
            <a:off x="-1" y="433326"/>
            <a:ext cx="6180515" cy="1162051"/>
          </a:xfrm>
          <a:prstGeom prst="rect">
            <a:avLst/>
          </a:prstGeom>
        </p:spPr>
        <p:txBody>
          <a:bodyPr/>
          <a:lstStyle>
            <a:lvl1pPr>
              <a:defRPr sz="4000" b="1">
                <a:solidFill>
                  <a:srgbClr val="004F6D"/>
                </a:solidFill>
                <a:latin typeface="Liron"/>
                <a:ea typeface="Liron"/>
                <a:cs typeface="Liron"/>
                <a:sym typeface="Liron"/>
              </a:defRPr>
            </a:lvl1pPr>
          </a:lstStyle>
          <a:p>
            <a:r>
              <a:rPr lang="en-US" dirty="0"/>
              <a:t>Play</a:t>
            </a:r>
            <a:endParaRPr dirty="0"/>
          </a:p>
        </p:txBody>
      </p:sp>
      <p:sp>
        <p:nvSpPr>
          <p:cNvPr id="4" name="Text Placeholder 3">
            <a:extLst>
              <a:ext uri="{FF2B5EF4-FFF2-40B4-BE49-F238E27FC236}">
                <a16:creationId xmlns:a16="http://schemas.microsoft.com/office/drawing/2014/main" id="{906283E5-C0F7-4F44-86B6-78AD49A28227}"/>
              </a:ext>
            </a:extLst>
          </p:cNvPr>
          <p:cNvSpPr>
            <a:spLocks noGrp="1"/>
          </p:cNvSpPr>
          <p:nvPr>
            <p:ph type="body" sz="half" idx="1"/>
          </p:nvPr>
        </p:nvSpPr>
        <p:spPr/>
        <p:txBody>
          <a:bodyPr/>
          <a:lstStyle/>
          <a:p>
            <a:endParaRPr lang="en-US" dirty="0"/>
          </a:p>
        </p:txBody>
      </p:sp>
      <p:sp>
        <p:nvSpPr>
          <p:cNvPr id="7" name="Rectangle 2">
            <a:extLst>
              <a:ext uri="{FF2B5EF4-FFF2-40B4-BE49-F238E27FC236}">
                <a16:creationId xmlns:a16="http://schemas.microsoft.com/office/drawing/2014/main" id="{21A45F12-51EF-44DB-B246-8069396220D8}"/>
              </a:ext>
            </a:extLst>
          </p:cNvPr>
          <p:cNvSpPr>
            <a:spLocks noChangeArrowheads="1"/>
          </p:cNvSpPr>
          <p:nvPr/>
        </p:nvSpPr>
        <p:spPr bwMode="auto">
          <a:xfrm>
            <a:off x="436418" y="1437873"/>
            <a:ext cx="7793182" cy="4478149"/>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4292E"/>
                </a:solidFill>
                <a:effectLst/>
                <a:latin typeface="-apple-system"/>
              </a:rPr>
              <a:t>Install Docker &amp; Docker Compose - Centos 8</a:t>
            </a:r>
          </a:p>
          <a:p>
            <a:pPr marL="0" marR="0" lvl="0" indent="0" algn="l" defTabSz="91440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4292E"/>
                </a:solidFill>
                <a:effectLst/>
                <a:latin typeface="-apple-system"/>
              </a:rPr>
              <a:t>Step 1 — Install Docker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92E"/>
                </a:solidFill>
                <a:effectLst/>
                <a:latin typeface="-apple-system"/>
              </a:rPr>
              <a:t>#Install needed packages: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4292E"/>
                </a:solidFill>
                <a:effectLst/>
                <a:latin typeface="SFMono-Regular"/>
              </a:rPr>
              <a:t>sudo</a:t>
            </a:r>
            <a:r>
              <a:rPr kumimoji="0" lang="en-US" altLang="en-US" sz="1100" b="0" i="0" u="none" strike="noStrike" cap="none" normalizeH="0" baseline="0" dirty="0">
                <a:ln>
                  <a:noFill/>
                </a:ln>
                <a:solidFill>
                  <a:srgbClr val="24292E"/>
                </a:solidFill>
                <a:effectLst/>
                <a:latin typeface="SFMono-Regular"/>
              </a:rPr>
              <a:t> yum install -y yum-utils device-mapper-persistent-data lvm2</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92E"/>
                </a:solidFill>
                <a:effectLst/>
                <a:latin typeface="-apple-system"/>
              </a:rPr>
              <a:t>#Configure the docker-</a:t>
            </a:r>
            <a:r>
              <a:rPr kumimoji="0" lang="en-US" altLang="en-US" sz="1800" b="0" i="0" u="none" strike="noStrike" cap="none" normalizeH="0" baseline="0" dirty="0" err="1">
                <a:ln>
                  <a:noFill/>
                </a:ln>
                <a:solidFill>
                  <a:srgbClr val="24292E"/>
                </a:solidFill>
                <a:effectLst/>
                <a:latin typeface="-apple-system"/>
              </a:rPr>
              <a:t>ce</a:t>
            </a:r>
            <a:r>
              <a:rPr kumimoji="0" lang="en-US" altLang="en-US" sz="1800" b="0" i="0" u="none" strike="noStrike" cap="none" normalizeH="0" baseline="0" dirty="0">
                <a:ln>
                  <a:noFill/>
                </a:ln>
                <a:solidFill>
                  <a:srgbClr val="24292E"/>
                </a:solidFill>
                <a:effectLst/>
                <a:latin typeface="-apple-system"/>
              </a:rPr>
              <a:t> repo:</a:t>
            </a:r>
            <a:endParaRPr kumimoji="0" lang="en-US" altLang="en-US" sz="1100" b="0" i="0" u="none" strike="noStrike" cap="none" normalizeH="0" baseline="0" dirty="0">
              <a:ln>
                <a:noFill/>
              </a:ln>
              <a:solidFill>
                <a:srgbClr val="24292E"/>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4292E"/>
                </a:solidFill>
                <a:effectLst/>
                <a:latin typeface="SFMono-Regular"/>
              </a:rPr>
              <a:t>sudo</a:t>
            </a:r>
            <a:r>
              <a:rPr kumimoji="0" lang="en-US" altLang="en-US" sz="1100" b="0" i="0" u="none" strike="noStrike" cap="none" normalizeH="0" baseline="0" dirty="0">
                <a:ln>
                  <a:noFill/>
                </a:ln>
                <a:solidFill>
                  <a:srgbClr val="24292E"/>
                </a:solidFill>
                <a:effectLst/>
                <a:latin typeface="SFMono-Regular"/>
              </a:rPr>
              <a:t> yum-config-manager --add-repo https://</a:t>
            </a:r>
            <a:r>
              <a:rPr kumimoji="0" lang="en-US" altLang="en-US" sz="1100" b="0" i="0" u="none" strike="noStrike" cap="none" normalizeH="0" baseline="0" dirty="0" err="1">
                <a:ln>
                  <a:noFill/>
                </a:ln>
                <a:solidFill>
                  <a:srgbClr val="24292E"/>
                </a:solidFill>
                <a:effectLst/>
                <a:latin typeface="SFMono-Regular"/>
              </a:rPr>
              <a:t>download.docker.com</a:t>
            </a:r>
            <a:r>
              <a:rPr kumimoji="0" lang="en-US" altLang="en-US" sz="1100" b="0" i="0" u="none" strike="noStrike" cap="none" normalizeH="0" baseline="0" dirty="0">
                <a:ln>
                  <a:noFill/>
                </a:ln>
                <a:solidFill>
                  <a:srgbClr val="24292E"/>
                </a:solidFill>
                <a:effectLst/>
                <a:latin typeface="SFMono-Regular"/>
              </a:rPr>
              <a:t>/</a:t>
            </a:r>
            <a:r>
              <a:rPr kumimoji="0" lang="en-US" altLang="en-US" sz="1100" b="0" i="0" u="none" strike="noStrike" cap="none" normalizeH="0" baseline="0" dirty="0" err="1">
                <a:ln>
                  <a:noFill/>
                </a:ln>
                <a:solidFill>
                  <a:srgbClr val="24292E"/>
                </a:solidFill>
                <a:effectLst/>
                <a:latin typeface="SFMono-Regular"/>
              </a:rPr>
              <a:t>linux</a:t>
            </a:r>
            <a:r>
              <a:rPr kumimoji="0" lang="en-US" altLang="en-US" sz="1100" b="0" i="0" u="none" strike="noStrike" cap="none" normalizeH="0" baseline="0" dirty="0">
                <a:ln>
                  <a:noFill/>
                </a:ln>
                <a:solidFill>
                  <a:srgbClr val="24292E"/>
                </a:solidFill>
                <a:effectLst/>
                <a:latin typeface="SFMono-Regular"/>
              </a:rPr>
              <a:t>/centos/docker-</a:t>
            </a:r>
            <a:r>
              <a:rPr kumimoji="0" lang="en-US" altLang="en-US" sz="1100" b="0" i="0" u="none" strike="noStrike" cap="none" normalizeH="0" baseline="0" dirty="0" err="1">
                <a:ln>
                  <a:noFill/>
                </a:ln>
                <a:solidFill>
                  <a:srgbClr val="24292E"/>
                </a:solidFill>
                <a:effectLst/>
                <a:latin typeface="SFMono-Regular"/>
              </a:rPr>
              <a:t>ce.repo</a:t>
            </a:r>
            <a:r>
              <a:rPr kumimoji="0" lang="en-US" altLang="en-US" sz="1100" b="0" i="0" u="none" strike="noStrike" cap="none" normalizeH="0" baseline="0" dirty="0">
                <a:ln>
                  <a:noFill/>
                </a:ln>
                <a:solidFill>
                  <a:srgbClr val="24292E"/>
                </a:solidFill>
                <a:effectLst/>
                <a:latin typeface="SFMono-Regular"/>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92E"/>
                </a:solidFill>
                <a:effectLst/>
                <a:latin typeface="-apple-system"/>
              </a:rPr>
              <a:t>#Install docker-</a:t>
            </a:r>
            <a:r>
              <a:rPr kumimoji="0" lang="en-US" altLang="en-US" sz="1800" b="0" i="0" u="none" strike="noStrike" cap="none" normalizeH="0" baseline="0" dirty="0" err="1">
                <a:ln>
                  <a:noFill/>
                </a:ln>
                <a:solidFill>
                  <a:srgbClr val="24292E"/>
                </a:solidFill>
                <a:effectLst/>
                <a:latin typeface="-apple-system"/>
              </a:rPr>
              <a:t>ce</a:t>
            </a:r>
            <a:r>
              <a:rPr kumimoji="0" lang="en-US" altLang="en-US" sz="1800" b="0" i="0" u="none" strike="noStrike" cap="none" normalizeH="0" baseline="0" dirty="0">
                <a:ln>
                  <a:noFill/>
                </a:ln>
                <a:solidFill>
                  <a:srgbClr val="24292E"/>
                </a:solidFill>
                <a:effectLst/>
                <a:latin typeface="-apple-system"/>
              </a:rPr>
              <a:t>:</a:t>
            </a:r>
            <a:endParaRPr kumimoji="0" lang="en-US" altLang="en-US" sz="1100" b="0" i="0" u="none" strike="noStrike" cap="none" normalizeH="0" baseline="0" dirty="0">
              <a:ln>
                <a:noFill/>
              </a:ln>
              <a:solidFill>
                <a:srgbClr val="24292E"/>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4292E"/>
                </a:solidFill>
                <a:effectLst/>
                <a:latin typeface="SFMono-Regular"/>
              </a:rPr>
              <a:t>sudo</a:t>
            </a:r>
            <a:r>
              <a:rPr kumimoji="0" lang="en-US" altLang="en-US" sz="1100" b="0" i="0" u="none" strike="noStrike" cap="none" normalizeH="0" baseline="0" dirty="0">
                <a:ln>
                  <a:noFill/>
                </a:ln>
                <a:solidFill>
                  <a:srgbClr val="24292E"/>
                </a:solidFill>
                <a:effectLst/>
                <a:latin typeface="SFMono-Regular"/>
              </a:rPr>
              <a:t> yum install docker-</a:t>
            </a:r>
            <a:r>
              <a:rPr kumimoji="0" lang="en-US" altLang="en-US" sz="1100" b="0" i="0" u="none" strike="noStrike" cap="none" normalizeH="0" baseline="0" dirty="0" err="1">
                <a:ln>
                  <a:noFill/>
                </a:ln>
                <a:solidFill>
                  <a:srgbClr val="24292E"/>
                </a:solidFill>
                <a:effectLst/>
                <a:latin typeface="SFMono-Regular"/>
              </a:rPr>
              <a:t>ce</a:t>
            </a:r>
            <a:r>
              <a:rPr kumimoji="0" lang="en-US" altLang="en-US" sz="1100" b="0" i="0" u="none" strike="noStrike" cap="none" normalizeH="0" baseline="0" dirty="0">
                <a:ln>
                  <a:noFill/>
                </a:ln>
                <a:solidFill>
                  <a:srgbClr val="24292E"/>
                </a:solidFill>
                <a:effectLst/>
                <a:latin typeface="SFMono-Regular"/>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92E"/>
                </a:solidFill>
                <a:effectLst/>
                <a:latin typeface="-apple-system"/>
              </a:rPr>
              <a:t>#Add your user to the docker group with the following command.</a:t>
            </a:r>
            <a:endParaRPr kumimoji="0" lang="en-US" altLang="en-US" sz="1100" b="0" i="0" u="none" strike="noStrike" cap="none" normalizeH="0" baseline="0" dirty="0">
              <a:ln>
                <a:noFill/>
              </a:ln>
              <a:solidFill>
                <a:srgbClr val="24292E"/>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4292E"/>
                </a:solidFill>
                <a:effectLst/>
                <a:latin typeface="SFMono-Regular"/>
              </a:rPr>
              <a:t>sudo</a:t>
            </a:r>
            <a:r>
              <a:rPr kumimoji="0" lang="en-US" altLang="en-US" sz="1100" b="0" i="0" u="none" strike="noStrike" cap="none" normalizeH="0" baseline="0" dirty="0">
                <a:ln>
                  <a:noFill/>
                </a:ln>
                <a:solidFill>
                  <a:srgbClr val="24292E"/>
                </a:solidFill>
                <a:effectLst/>
                <a:latin typeface="SFMono-Regular"/>
              </a:rPr>
              <a:t> </a:t>
            </a:r>
            <a:r>
              <a:rPr kumimoji="0" lang="en-US" altLang="en-US" sz="1100" b="0" i="0" u="none" strike="noStrike" cap="none" normalizeH="0" baseline="0" dirty="0" err="1">
                <a:ln>
                  <a:noFill/>
                </a:ln>
                <a:solidFill>
                  <a:srgbClr val="24292E"/>
                </a:solidFill>
                <a:effectLst/>
                <a:latin typeface="SFMono-Regular"/>
              </a:rPr>
              <a:t>usermod</a:t>
            </a:r>
            <a:r>
              <a:rPr kumimoji="0" lang="en-US" altLang="en-US" sz="1100" b="0" i="0" u="none" strike="noStrike" cap="none" normalizeH="0" baseline="0" dirty="0">
                <a:ln>
                  <a:noFill/>
                </a:ln>
                <a:solidFill>
                  <a:srgbClr val="24292E"/>
                </a:solidFill>
                <a:effectLst/>
                <a:latin typeface="SFMono-Regular"/>
              </a:rPr>
              <a:t> -</a:t>
            </a:r>
            <a:r>
              <a:rPr kumimoji="0" lang="en-US" altLang="en-US" sz="1100" b="0" i="0" u="none" strike="noStrike" cap="none" normalizeH="0" baseline="0" dirty="0" err="1">
                <a:ln>
                  <a:noFill/>
                </a:ln>
                <a:solidFill>
                  <a:srgbClr val="24292E"/>
                </a:solidFill>
                <a:effectLst/>
                <a:latin typeface="SFMono-Regular"/>
              </a:rPr>
              <a:t>aG</a:t>
            </a:r>
            <a:r>
              <a:rPr kumimoji="0" lang="en-US" altLang="en-US" sz="1100" b="0" i="0" u="none" strike="noStrike" cap="none" normalizeH="0" baseline="0" dirty="0">
                <a:ln>
                  <a:noFill/>
                </a:ln>
                <a:solidFill>
                  <a:srgbClr val="24292E"/>
                </a:solidFill>
                <a:effectLst/>
                <a:latin typeface="SFMono-Regular"/>
              </a:rPr>
              <a:t> docker $(</a:t>
            </a:r>
            <a:r>
              <a:rPr kumimoji="0" lang="en-US" altLang="en-US" sz="1100" b="0" i="0" u="none" strike="noStrike" cap="none" normalizeH="0" baseline="0" dirty="0" err="1">
                <a:ln>
                  <a:noFill/>
                </a:ln>
                <a:solidFill>
                  <a:srgbClr val="24292E"/>
                </a:solidFill>
                <a:effectLst/>
                <a:latin typeface="SFMono-Regular"/>
              </a:rPr>
              <a:t>whoami</a:t>
            </a:r>
            <a:r>
              <a:rPr kumimoji="0" lang="en-US" altLang="en-US" sz="1100" b="0" i="0" u="none" strike="noStrike" cap="none" normalizeH="0" baseline="0" dirty="0">
                <a:ln>
                  <a:noFill/>
                </a:ln>
                <a:solidFill>
                  <a:srgbClr val="24292E"/>
                </a:solidFill>
                <a:effectLst/>
                <a:latin typeface="SFMono-Regular"/>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92E"/>
                </a:solidFill>
                <a:effectLst/>
                <a:latin typeface="-apple-system"/>
              </a:rPr>
              <a:t>#Set Docker to start automatically at boot time:</a:t>
            </a:r>
            <a:endParaRPr kumimoji="0" lang="en-US" altLang="en-US" sz="1100" b="0" i="0" u="none" strike="noStrike" cap="none" normalizeH="0" baseline="0" dirty="0">
              <a:ln>
                <a:noFill/>
              </a:ln>
              <a:solidFill>
                <a:srgbClr val="24292E"/>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4292E"/>
                </a:solidFill>
                <a:effectLst/>
                <a:latin typeface="SFMono-Regular"/>
              </a:rPr>
              <a:t>sudo</a:t>
            </a:r>
            <a:r>
              <a:rPr kumimoji="0" lang="en-US" altLang="en-US" sz="1100" b="0" i="0" u="none" strike="noStrike" cap="none" normalizeH="0" baseline="0" dirty="0">
                <a:ln>
                  <a:noFill/>
                </a:ln>
                <a:solidFill>
                  <a:srgbClr val="24292E"/>
                </a:solidFill>
                <a:effectLst/>
                <a:latin typeface="SFMono-Regular"/>
              </a:rPr>
              <a:t> </a:t>
            </a:r>
            <a:r>
              <a:rPr kumimoji="0" lang="en-US" altLang="en-US" sz="1100" b="0" i="0" u="none" strike="noStrike" cap="none" normalizeH="0" baseline="0" dirty="0" err="1">
                <a:ln>
                  <a:noFill/>
                </a:ln>
                <a:solidFill>
                  <a:srgbClr val="24292E"/>
                </a:solidFill>
                <a:effectLst/>
                <a:latin typeface="SFMono-Regular"/>
              </a:rPr>
              <a:t>systemctl</a:t>
            </a:r>
            <a:r>
              <a:rPr kumimoji="0" lang="en-US" altLang="en-US" sz="1100" b="0" i="0" u="none" strike="noStrike" cap="none" normalizeH="0" baseline="0" dirty="0">
                <a:ln>
                  <a:noFill/>
                </a:ln>
                <a:solidFill>
                  <a:srgbClr val="24292E"/>
                </a:solidFill>
                <a:effectLst/>
                <a:latin typeface="SFMono-Regular"/>
              </a:rPr>
              <a:t> enable </a:t>
            </a:r>
            <a:r>
              <a:rPr kumimoji="0" lang="en-US" altLang="en-US" sz="1100" b="0" i="0" u="none" strike="noStrike" cap="none" normalizeH="0" baseline="0" dirty="0" err="1">
                <a:ln>
                  <a:noFill/>
                </a:ln>
                <a:solidFill>
                  <a:srgbClr val="24292E"/>
                </a:solidFill>
                <a:effectLst/>
                <a:latin typeface="SFMono-Regular"/>
              </a:rPr>
              <a:t>docker.service</a:t>
            </a:r>
            <a:r>
              <a:rPr kumimoji="0" lang="en-US" altLang="en-US" sz="1100" b="0" i="0" u="none" strike="noStrike" cap="none" normalizeH="0" baseline="0" dirty="0">
                <a:ln>
                  <a:noFill/>
                </a:ln>
                <a:solidFill>
                  <a:srgbClr val="24292E"/>
                </a:solidFill>
                <a:effectLst/>
                <a:latin typeface="SFMono-Regular"/>
              </a:rPr>
              <a:t> </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4292E"/>
                </a:solidFill>
                <a:effectLst/>
                <a:latin typeface="-apple-system"/>
              </a:rPr>
              <a:t>#Finally, start the Docker service:</a:t>
            </a:r>
            <a:endParaRPr kumimoji="0" lang="en-US" altLang="en-US" sz="1100" b="0" i="0" u="none" strike="noStrike" cap="none" normalizeH="0" baseline="0" dirty="0">
              <a:ln>
                <a:noFill/>
              </a:ln>
              <a:solidFill>
                <a:srgbClr val="24292E"/>
              </a:solidFill>
              <a:effectLst/>
              <a:latin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4292E"/>
                </a:solidFill>
                <a:effectLst/>
                <a:latin typeface="SFMono-Regular"/>
              </a:rPr>
              <a:t>sudo</a:t>
            </a:r>
            <a:r>
              <a:rPr kumimoji="0" lang="en-US" altLang="en-US" sz="1100" b="0" i="0" u="none" strike="noStrike" cap="none" normalizeH="0" baseline="0" dirty="0">
                <a:ln>
                  <a:noFill/>
                </a:ln>
                <a:solidFill>
                  <a:srgbClr val="24292E"/>
                </a:solidFill>
                <a:effectLst/>
                <a:latin typeface="SFMono-Regular"/>
              </a:rPr>
              <a:t> </a:t>
            </a:r>
            <a:r>
              <a:rPr kumimoji="0" lang="en-US" altLang="en-US" sz="1100" b="0" i="0" u="none" strike="noStrike" cap="none" normalizeH="0" baseline="0" dirty="0" err="1">
                <a:ln>
                  <a:noFill/>
                </a:ln>
                <a:solidFill>
                  <a:srgbClr val="24292E"/>
                </a:solidFill>
                <a:effectLst/>
                <a:latin typeface="SFMono-Regular"/>
              </a:rPr>
              <a:t>systemctl</a:t>
            </a:r>
            <a:r>
              <a:rPr kumimoji="0" lang="en-US" altLang="en-US" sz="1100" b="0" i="0" u="none" strike="noStrike" cap="none" normalizeH="0" baseline="0" dirty="0">
                <a:ln>
                  <a:noFill/>
                </a:ln>
                <a:solidFill>
                  <a:srgbClr val="24292E"/>
                </a:solidFill>
                <a:effectLst/>
                <a:latin typeface="SFMono-Regular"/>
              </a:rPr>
              <a:t> start </a:t>
            </a:r>
            <a:r>
              <a:rPr kumimoji="0" lang="en-US" altLang="en-US" sz="1100" b="0" i="0" u="none" strike="noStrike" cap="none" normalizeH="0" baseline="0" dirty="0" err="1">
                <a:ln>
                  <a:noFill/>
                </a:ln>
                <a:solidFill>
                  <a:srgbClr val="24292E"/>
                </a:solidFill>
                <a:effectLst/>
                <a:latin typeface="SFMono-Regular"/>
              </a:rPr>
              <a:t>docker.service</a:t>
            </a:r>
            <a:r>
              <a:rPr kumimoji="0" lang="en-US" altLang="en-US" sz="1100" b="0" i="0" u="none" strike="noStrike" cap="none" normalizeH="0" baseline="0" dirty="0">
                <a:ln>
                  <a:noFill/>
                </a:ln>
                <a:solidFill>
                  <a:srgbClr val="24292E"/>
                </a:solidFill>
                <a:effectLst/>
                <a:latin typeface="SFMono-Regular"/>
              </a:rPr>
              <a:t> </a:t>
            </a:r>
            <a:endParaRPr kumimoji="0" lang="en-US" altLang="en-US" sz="23300" b="1" i="0" u="none" strike="noStrike" cap="none" normalizeH="0" baseline="0" dirty="0">
              <a:ln>
                <a:noFill/>
              </a:ln>
              <a:solidFill>
                <a:srgbClr val="24292E"/>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24292E"/>
                </a:solidFill>
                <a:effectLst/>
                <a:latin typeface="-apple-system"/>
              </a:rPr>
              <a:t>Step 2 — Install Docker Compose</a:t>
            </a:r>
          </a:p>
          <a:p>
            <a:r>
              <a:rPr lang="en-US" sz="1100" dirty="0" err="1">
                <a:solidFill>
                  <a:srgbClr val="24292E"/>
                </a:solidFill>
                <a:latin typeface="SFMono-Regular"/>
              </a:rPr>
              <a:t>sudo</a:t>
            </a:r>
            <a:r>
              <a:rPr lang="en-US" sz="1100" dirty="0">
                <a:solidFill>
                  <a:srgbClr val="24292E"/>
                </a:solidFill>
                <a:latin typeface="SFMono-Regular"/>
              </a:rPr>
              <a:t> curl –L https://</a:t>
            </a:r>
            <a:r>
              <a:rPr lang="en-US" sz="1100" dirty="0" err="1">
                <a:solidFill>
                  <a:srgbClr val="24292E"/>
                </a:solidFill>
                <a:latin typeface="SFMono-Regular"/>
              </a:rPr>
              <a:t>github.com</a:t>
            </a:r>
            <a:r>
              <a:rPr lang="en-US" sz="1100" dirty="0">
                <a:solidFill>
                  <a:srgbClr val="24292E"/>
                </a:solidFill>
                <a:latin typeface="SFMono-Regular"/>
              </a:rPr>
              <a:t>/docker/compose/releases/latest/download/docker-compose-$(</a:t>
            </a:r>
            <a:r>
              <a:rPr lang="en-US" sz="1100" dirty="0" err="1">
                <a:solidFill>
                  <a:srgbClr val="24292E"/>
                </a:solidFill>
                <a:latin typeface="SFMono-Regular"/>
              </a:rPr>
              <a:t>uname</a:t>
            </a:r>
            <a:r>
              <a:rPr lang="en-US" sz="1100" dirty="0">
                <a:solidFill>
                  <a:srgbClr val="24292E"/>
                </a:solidFill>
                <a:latin typeface="SFMono-Regular"/>
              </a:rPr>
              <a:t> -s)-$(</a:t>
            </a:r>
            <a:r>
              <a:rPr lang="en-US" sz="1100" dirty="0" err="1">
                <a:solidFill>
                  <a:srgbClr val="24292E"/>
                </a:solidFill>
                <a:latin typeface="SFMono-Regular"/>
              </a:rPr>
              <a:t>uname</a:t>
            </a:r>
            <a:r>
              <a:rPr lang="en-US" sz="1100" dirty="0">
                <a:solidFill>
                  <a:srgbClr val="24292E"/>
                </a:solidFill>
                <a:latin typeface="SFMono-Regular"/>
              </a:rPr>
              <a:t> -m) -o /</a:t>
            </a:r>
            <a:r>
              <a:rPr lang="en-US" sz="1100" dirty="0" err="1">
                <a:solidFill>
                  <a:srgbClr val="24292E"/>
                </a:solidFill>
                <a:latin typeface="SFMono-Regular"/>
              </a:rPr>
              <a:t>usr</a:t>
            </a:r>
            <a:r>
              <a:rPr lang="en-US" sz="1100" dirty="0">
                <a:solidFill>
                  <a:srgbClr val="24292E"/>
                </a:solidFill>
                <a:latin typeface="SFMono-Regular"/>
              </a:rPr>
              <a:t>/local/bin/docker-compose</a:t>
            </a:r>
          </a:p>
          <a:p>
            <a:br>
              <a:rPr lang="en-US" sz="1100" dirty="0"/>
            </a:br>
            <a:endParaRPr lang="en-US" altLang="en-US" sz="1100" dirty="0">
              <a:solidFill>
                <a:srgbClr val="24292E"/>
              </a:solidFill>
              <a:latin typeface="SFMono-Regular"/>
            </a:endParaRPr>
          </a:p>
        </p:txBody>
      </p:sp>
      <p:sp>
        <p:nvSpPr>
          <p:cNvPr id="10" name="Rectangle 2">
            <a:extLst>
              <a:ext uri="{FF2B5EF4-FFF2-40B4-BE49-F238E27FC236}">
                <a16:creationId xmlns:a16="http://schemas.microsoft.com/office/drawing/2014/main" id="{008DECE3-B5E6-4A99-B7AA-21EC7F5D09E0}"/>
              </a:ext>
            </a:extLst>
          </p:cNvPr>
          <p:cNvSpPr>
            <a:spLocks noChangeArrowheads="1"/>
          </p:cNvSpPr>
          <p:nvPr/>
        </p:nvSpPr>
        <p:spPr bwMode="auto">
          <a:xfrm>
            <a:off x="436418" y="5811299"/>
            <a:ext cx="7793182" cy="430887"/>
          </a:xfrm>
          <a:prstGeom prst="rect">
            <a:avLst/>
          </a:prstGeom>
          <a:solidFill>
            <a:srgbClr val="F6F8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a:spcBef>
                <a:spcPct val="0"/>
              </a:spcBef>
              <a:spcAft>
                <a:spcPct val="0"/>
              </a:spcAft>
              <a:defRPr>
                <a:solidFill>
                  <a:schemeClr val="tx1"/>
                </a:solidFill>
                <a:latin typeface="Arial" panose="020B0604020202020204" pitchFamily="34" charset="0"/>
              </a:defRPr>
            </a:lvl1pPr>
            <a:lvl2pPr marL="457200" eaLnBrk="0" fontAlgn="base">
              <a:spcBef>
                <a:spcPct val="0"/>
              </a:spcBef>
              <a:spcAft>
                <a:spcPct val="0"/>
              </a:spcAft>
              <a:defRPr>
                <a:solidFill>
                  <a:schemeClr val="tx1"/>
                </a:solidFill>
                <a:latin typeface="Arial" panose="020B0604020202020204" pitchFamily="34" charset="0"/>
              </a:defRPr>
            </a:lvl2pPr>
            <a:lvl3pPr marL="914400" eaLnBrk="0" fontAlgn="base">
              <a:spcBef>
                <a:spcPct val="0"/>
              </a:spcBef>
              <a:spcAft>
                <a:spcPct val="0"/>
              </a:spcAft>
              <a:defRPr>
                <a:solidFill>
                  <a:schemeClr val="tx1"/>
                </a:solidFill>
                <a:latin typeface="Arial" panose="020B0604020202020204" pitchFamily="34" charset="0"/>
              </a:defRPr>
            </a:lvl3pPr>
            <a:lvl4pPr marL="1371600" eaLnBrk="0" fontAlgn="base">
              <a:spcBef>
                <a:spcPct val="0"/>
              </a:spcBef>
              <a:spcAft>
                <a:spcPct val="0"/>
              </a:spcAft>
              <a:defRPr>
                <a:solidFill>
                  <a:schemeClr val="tx1"/>
                </a:solidFill>
                <a:latin typeface="Arial" panose="020B0604020202020204" pitchFamily="34" charset="0"/>
              </a:defRPr>
            </a:lvl4pPr>
            <a:lvl5pPr marL="1828800" eaLnBrk="0" fontAlgn="base">
              <a:spcBef>
                <a:spcPct val="0"/>
              </a:spcBef>
              <a:spcAft>
                <a:spcPct val="0"/>
              </a:spcAft>
              <a:defRPr>
                <a:solidFill>
                  <a:schemeClr val="tx1"/>
                </a:solidFill>
                <a:latin typeface="Arial" panose="020B0604020202020204" pitchFamily="34" charset="0"/>
              </a:defRPr>
            </a:lvl5pPr>
            <a:lvl6pPr marL="2286000" eaLnBrk="0" fontAlgn="base">
              <a:spcBef>
                <a:spcPct val="0"/>
              </a:spcBef>
              <a:spcAft>
                <a:spcPct val="0"/>
              </a:spcAft>
              <a:defRPr>
                <a:solidFill>
                  <a:schemeClr val="tx1"/>
                </a:solidFill>
                <a:latin typeface="Arial" panose="020B0604020202020204" pitchFamily="34" charset="0"/>
              </a:defRPr>
            </a:lvl6pPr>
            <a:lvl7pPr marL="2743200" eaLnBrk="0" fontAlgn="base">
              <a:spcBef>
                <a:spcPct val="0"/>
              </a:spcBef>
              <a:spcAft>
                <a:spcPct val="0"/>
              </a:spcAft>
              <a:defRPr>
                <a:solidFill>
                  <a:schemeClr val="tx1"/>
                </a:solidFill>
                <a:latin typeface="Arial" panose="020B0604020202020204" pitchFamily="34" charset="0"/>
              </a:defRPr>
            </a:lvl7pPr>
            <a:lvl8pPr marL="3200400" eaLnBrk="0" fontAlgn="base">
              <a:spcBef>
                <a:spcPct val="0"/>
              </a:spcBef>
              <a:spcAft>
                <a:spcPct val="0"/>
              </a:spcAft>
              <a:defRPr>
                <a:solidFill>
                  <a:schemeClr val="tx1"/>
                </a:solidFill>
                <a:latin typeface="Arial" panose="020B0604020202020204" pitchFamily="34" charset="0"/>
              </a:defRPr>
            </a:lvl8pPr>
            <a:lvl9pPr marL="3657600" eaLnBrk="0" fontAlgn="base">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24292E"/>
                </a:solidFill>
                <a:effectLst/>
                <a:latin typeface="-apple-system"/>
              </a:rPr>
              <a:t>Or just </a:t>
            </a:r>
            <a:r>
              <a:rPr lang="en-US" sz="1400" dirty="0">
                <a:hlinkClick r:id="rId3"/>
              </a:rPr>
              <a:t>https://labs.play-with-docker.com/</a:t>
            </a:r>
            <a:endParaRPr lang="en-US" altLang="en-US" sz="1100" dirty="0">
              <a:solidFill>
                <a:srgbClr val="24292E"/>
              </a:solidFill>
              <a:latin typeface="SFMono-Regular"/>
            </a:endParaRPr>
          </a:p>
        </p:txBody>
      </p:sp>
    </p:spTree>
    <p:extLst>
      <p:ext uri="{BB962C8B-B14F-4D97-AF65-F5344CB8AC3E}">
        <p14:creationId xmlns:p14="http://schemas.microsoft.com/office/powerpoint/2010/main" val="2512803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86263" y="481625"/>
            <a:ext cx="7191758" cy="1485074"/>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br>
              <a:rPr lang="en-US" dirty="0"/>
            </a:br>
            <a:br>
              <a:rPr lang="en-US" dirty="0"/>
            </a:br>
            <a:br>
              <a:rPr lang="en-US" dirty="0"/>
            </a:br>
            <a:r>
              <a:rPr lang="en-US" dirty="0"/>
              <a:t>Web server random ports</a:t>
            </a:r>
            <a:br>
              <a:rPr lang="en-US" dirty="0"/>
            </a:br>
            <a:endParaRPr dirty="0"/>
          </a:p>
        </p:txBody>
      </p:sp>
      <p:sp>
        <p:nvSpPr>
          <p:cNvPr id="3" name="Rectangle 3"/>
          <p:cNvSpPr>
            <a:spLocks noChangeArrowheads="1"/>
          </p:cNvSpPr>
          <p:nvPr/>
        </p:nvSpPr>
        <p:spPr bwMode="auto">
          <a:xfrm>
            <a:off x="174963" y="1319030"/>
            <a:ext cx="8794074" cy="456018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lvl="0" eaLnBrk="0" fontAlgn="base">
              <a:spcBef>
                <a:spcPct val="0"/>
              </a:spcBef>
              <a:spcAft>
                <a:spcPct val="0"/>
              </a:spcAft>
            </a:pPr>
            <a:r>
              <a:rPr lang="en-US" altLang="en-US" sz="1200" b="1" dirty="0">
                <a:solidFill>
                  <a:srgbClr val="03495C"/>
                </a:solidFill>
                <a:latin typeface="Comic Sans MS"/>
                <a:ea typeface="Comic Sans MS"/>
                <a:cs typeface="Comic Sans MS"/>
              </a:rPr>
              <a:t>Try:</a:t>
            </a:r>
          </a:p>
          <a:p>
            <a:pPr lvl="0"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docker container run --name my-nginx-container-1 </a:t>
            </a:r>
            <a:r>
              <a:rPr lang="en-US" altLang="en-US" sz="1200" b="1" dirty="0">
                <a:solidFill>
                  <a:srgbClr val="FF0000"/>
                </a:solidFill>
                <a:latin typeface="Comic Sans MS"/>
                <a:ea typeface="Comic Sans MS"/>
                <a:cs typeface="Comic Sans MS"/>
              </a:rPr>
              <a:t>-v </a:t>
            </a:r>
            <a:r>
              <a:rPr lang="en-US" altLang="en-US" sz="1200" b="1" dirty="0">
                <a:solidFill>
                  <a:srgbClr val="03495C"/>
                </a:solidFill>
                <a:latin typeface="Comic Sans MS"/>
                <a:ea typeface="Comic Sans MS"/>
                <a:cs typeface="Comic Sans MS"/>
              </a:rPr>
              <a:t>/</a:t>
            </a:r>
            <a:r>
              <a:rPr lang="en-US" altLang="en-US" sz="1200" b="1" dirty="0" err="1">
                <a:solidFill>
                  <a:srgbClr val="03495C"/>
                </a:solidFill>
                <a:latin typeface="Comic Sans MS"/>
                <a:ea typeface="Comic Sans MS"/>
                <a:cs typeface="Comic Sans MS"/>
              </a:rPr>
              <a:t>tmp</a:t>
            </a:r>
            <a:r>
              <a:rPr lang="en-US" altLang="en-US" sz="1200" b="1" dirty="0">
                <a:solidFill>
                  <a:srgbClr val="03495C"/>
                </a:solidFill>
                <a:latin typeface="Comic Sans MS"/>
                <a:ea typeface="Comic Sans MS"/>
                <a:cs typeface="Comic Sans MS"/>
              </a:rPr>
              <a:t>/docker-host/html:/</a:t>
            </a:r>
            <a:r>
              <a:rPr lang="en-US" altLang="en-US" sz="1200" b="1" dirty="0" err="1">
                <a:solidFill>
                  <a:srgbClr val="03495C"/>
                </a:solidFill>
                <a:latin typeface="Comic Sans MS"/>
                <a:ea typeface="Comic Sans MS"/>
                <a:cs typeface="Comic Sans MS"/>
              </a:rPr>
              <a:t>usr</a:t>
            </a:r>
            <a:r>
              <a:rPr lang="en-US" altLang="en-US" sz="1200" b="1" dirty="0">
                <a:solidFill>
                  <a:srgbClr val="03495C"/>
                </a:solidFill>
                <a:latin typeface="Comic Sans MS"/>
                <a:ea typeface="Comic Sans MS"/>
                <a:cs typeface="Comic Sans MS"/>
              </a:rPr>
              <a:t>/share/</a:t>
            </a:r>
            <a:r>
              <a:rPr lang="en-US" altLang="en-US" sz="1200" b="1" dirty="0" err="1">
                <a:solidFill>
                  <a:srgbClr val="03495C"/>
                </a:solidFill>
                <a:latin typeface="Comic Sans MS"/>
                <a:ea typeface="Comic Sans MS"/>
                <a:cs typeface="Comic Sans MS"/>
              </a:rPr>
              <a:t>nginx</a:t>
            </a:r>
            <a:r>
              <a:rPr lang="en-US" altLang="en-US" sz="1200" b="1" dirty="0">
                <a:solidFill>
                  <a:srgbClr val="03495C"/>
                </a:solidFill>
                <a:latin typeface="Comic Sans MS"/>
                <a:ea typeface="Comic Sans MS"/>
                <a:cs typeface="Comic Sans MS"/>
              </a:rPr>
              <a:t>/</a:t>
            </a:r>
            <a:r>
              <a:rPr lang="en-US" altLang="en-US" sz="1200" b="1" dirty="0" err="1">
                <a:solidFill>
                  <a:srgbClr val="03495C"/>
                </a:solidFill>
                <a:latin typeface="Comic Sans MS"/>
                <a:ea typeface="Comic Sans MS"/>
                <a:cs typeface="Comic Sans MS"/>
              </a:rPr>
              <a:t>html:</a:t>
            </a:r>
            <a:r>
              <a:rPr lang="en-US" altLang="en-US" sz="1200" b="1" dirty="0" err="1">
                <a:solidFill>
                  <a:srgbClr val="00B050"/>
                </a:solidFill>
                <a:latin typeface="Comic Sans MS"/>
                <a:ea typeface="Comic Sans MS"/>
                <a:cs typeface="Comic Sans MS"/>
              </a:rPr>
              <a:t>ro</a:t>
            </a:r>
            <a:r>
              <a:rPr lang="en-US" altLang="en-US" sz="1200" b="1" dirty="0">
                <a:solidFill>
                  <a:srgbClr val="03495C"/>
                </a:solidFill>
                <a:latin typeface="Comic Sans MS"/>
                <a:ea typeface="Comic Sans MS"/>
                <a:cs typeface="Comic Sans MS"/>
              </a:rPr>
              <a:t> </a:t>
            </a:r>
            <a:r>
              <a:rPr lang="en-US" altLang="en-US" sz="1200" b="1" dirty="0">
                <a:solidFill>
                  <a:srgbClr val="FF0000"/>
                </a:solidFill>
                <a:latin typeface="Comic Sans MS"/>
                <a:ea typeface="Comic Sans MS"/>
                <a:cs typeface="Comic Sans MS"/>
              </a:rPr>
              <a:t>-P </a:t>
            </a:r>
            <a:r>
              <a:rPr lang="en-US" altLang="en-US" sz="1200" b="1" dirty="0">
                <a:solidFill>
                  <a:srgbClr val="03495C"/>
                </a:solidFill>
                <a:latin typeface="Comic Sans MS"/>
                <a:ea typeface="Comic Sans MS"/>
                <a:cs typeface="Comic Sans MS"/>
              </a:rPr>
              <a:t>-d </a:t>
            </a:r>
            <a:r>
              <a:rPr lang="en-US" altLang="en-US" sz="1200" b="1" dirty="0" err="1">
                <a:solidFill>
                  <a:srgbClr val="03495C"/>
                </a:solidFill>
                <a:latin typeface="Comic Sans MS"/>
                <a:ea typeface="Comic Sans MS"/>
                <a:cs typeface="Comic Sans MS"/>
              </a:rPr>
              <a:t>nginx</a:t>
            </a: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 </a:t>
            </a:r>
          </a:p>
          <a:p>
            <a:pPr eaLnBrk="0" fontAlgn="base">
              <a:spcBef>
                <a:spcPct val="0"/>
              </a:spcBef>
              <a:spcAft>
                <a:spcPct val="0"/>
              </a:spcAft>
            </a:pPr>
            <a:r>
              <a:rPr lang="en-US" altLang="en-US" sz="1200" b="1" dirty="0" err="1">
                <a:solidFill>
                  <a:srgbClr val="03495C"/>
                </a:solidFill>
                <a:latin typeface="Comic Sans MS"/>
                <a:ea typeface="Comic Sans MS"/>
                <a:cs typeface="Comic Sans MS"/>
              </a:rPr>
              <a:t>docker</a:t>
            </a:r>
            <a:r>
              <a:rPr lang="en-US" altLang="en-US" sz="1200" b="1" dirty="0">
                <a:solidFill>
                  <a:srgbClr val="03495C"/>
                </a:solidFill>
                <a:latin typeface="Comic Sans MS"/>
                <a:ea typeface="Comic Sans MS"/>
                <a:cs typeface="Comic Sans MS"/>
              </a:rPr>
              <a:t> container </a:t>
            </a:r>
            <a:r>
              <a:rPr lang="en-US" altLang="en-US" sz="1200" b="1" dirty="0" err="1">
                <a:solidFill>
                  <a:srgbClr val="03495C"/>
                </a:solidFill>
                <a:latin typeface="Comic Sans MS"/>
                <a:ea typeface="Comic Sans MS"/>
                <a:cs typeface="Comic Sans MS"/>
              </a:rPr>
              <a:t>ps</a:t>
            </a:r>
            <a:r>
              <a:rPr lang="en-US" altLang="en-US" sz="1200" b="1" dirty="0">
                <a:solidFill>
                  <a:srgbClr val="03495C"/>
                </a:solidFill>
                <a:latin typeface="Comic Sans MS"/>
                <a:ea typeface="Comic Sans MS"/>
                <a:cs typeface="Comic Sans MS"/>
              </a:rPr>
              <a:t> </a:t>
            </a:r>
            <a:r>
              <a:rPr lang="en-US" altLang="en-US" sz="1200" b="1" dirty="0">
                <a:solidFill>
                  <a:schemeClr val="tx1"/>
                </a:solidFill>
                <a:latin typeface="Comic Sans MS"/>
                <a:ea typeface="Comic Sans MS"/>
                <a:cs typeface="Comic Sans MS"/>
              </a:rPr>
              <a:t>(note the ports)</a:t>
            </a:r>
          </a:p>
          <a:p>
            <a:pPr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curl http://localhost:&lt;port that’s mapped to 80 of the container&gt;</a:t>
            </a:r>
          </a:p>
          <a:p>
            <a:pPr eaLnBrk="0" fontAlgn="base">
              <a:spcBef>
                <a:spcPct val="0"/>
              </a:spcBef>
              <a:spcAft>
                <a:spcPct val="0"/>
              </a:spcAft>
            </a:pPr>
            <a:r>
              <a:rPr lang="en-US" altLang="en-US" sz="1200" b="1" dirty="0">
                <a:solidFill>
                  <a:srgbClr val="03495C"/>
                </a:solidFill>
                <a:latin typeface="Comic Sans MS"/>
                <a:ea typeface="Comic Sans MS"/>
                <a:cs typeface="Comic Sans MS"/>
              </a:rPr>
              <a:t>Or browse http://&lt;ip or </a:t>
            </a:r>
            <a:r>
              <a:rPr lang="en-US" altLang="en-US" sz="1200" b="1" dirty="0" err="1">
                <a:solidFill>
                  <a:srgbClr val="03495C"/>
                </a:solidFill>
                <a:latin typeface="Comic Sans MS"/>
                <a:ea typeface="Comic Sans MS"/>
                <a:cs typeface="Comic Sans MS"/>
              </a:rPr>
              <a:t>docker</a:t>
            </a:r>
            <a:r>
              <a:rPr lang="en-US" altLang="en-US" sz="1200" b="1" dirty="0">
                <a:solidFill>
                  <a:srgbClr val="03495C"/>
                </a:solidFill>
                <a:latin typeface="Comic Sans MS"/>
                <a:ea typeface="Comic Sans MS"/>
                <a:cs typeface="Comic Sans MS"/>
              </a:rPr>
              <a:t> host name&gt;:&lt;port that’s mapped to 80 of the container&gt;</a:t>
            </a:r>
          </a:p>
          <a:p>
            <a:pPr lvl="0"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a:t>
            </a:r>
          </a:p>
          <a:p>
            <a:pPr lvl="0" eaLnBrk="0" fontAlgn="base">
              <a:spcBef>
                <a:spcPct val="0"/>
              </a:spcBef>
              <a:spcAft>
                <a:spcPct val="0"/>
              </a:spcAft>
            </a:pPr>
            <a:r>
              <a:rPr lang="en-US" sz="1200" b="1" dirty="0">
                <a:solidFill>
                  <a:srgbClr val="03495C"/>
                </a:solidFill>
                <a:latin typeface="Comic Sans MS"/>
                <a:ea typeface="Comic Sans MS"/>
                <a:cs typeface="Comic Sans MS"/>
              </a:rPr>
              <a:t>Try:</a:t>
            </a:r>
          </a:p>
          <a:p>
            <a:pPr lvl="0" eaLnBrk="0" fontAlgn="base">
              <a:spcBef>
                <a:spcPct val="0"/>
              </a:spcBef>
              <a:spcAft>
                <a:spcPct val="0"/>
              </a:spcAft>
            </a:pPr>
            <a:r>
              <a:rPr lang="en-US" sz="1200" b="1" dirty="0">
                <a:solidFill>
                  <a:srgbClr val="03495C"/>
                </a:solidFill>
                <a:latin typeface="Comic Sans MS"/>
                <a:ea typeface="Comic Sans MS"/>
                <a:cs typeface="Comic Sans MS"/>
              </a:rPr>
              <a:t>vim </a:t>
            </a:r>
            <a:r>
              <a:rPr lang="en-US" sz="1200" b="1" dirty="0" err="1">
                <a:solidFill>
                  <a:srgbClr val="03495C"/>
                </a:solidFill>
                <a:latin typeface="Comic Sans MS"/>
                <a:ea typeface="Comic Sans MS"/>
                <a:cs typeface="Comic Sans MS"/>
              </a:rPr>
              <a:t>Dockerfile</a:t>
            </a:r>
            <a:endParaRPr lang="en-US" sz="1200" b="1" dirty="0">
              <a:solidFill>
                <a:srgbClr val="03495C"/>
              </a:solidFill>
              <a:latin typeface="Comic Sans MS"/>
              <a:ea typeface="Comic Sans MS"/>
              <a:cs typeface="Comic Sans MS"/>
            </a:endParaRPr>
          </a:p>
          <a:p>
            <a:pPr lvl="0"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eaLnBrk="0" fontAlgn="base">
              <a:spcBef>
                <a:spcPct val="0"/>
              </a:spcBef>
              <a:spcAft>
                <a:spcPct val="0"/>
              </a:spcAft>
            </a:pPr>
            <a:r>
              <a:rPr lang="en-US" altLang="en-US" sz="1200" dirty="0">
                <a:solidFill>
                  <a:srgbClr val="323232"/>
                </a:solidFill>
                <a:latin typeface="Courier New" panose="02070309020205020404" pitchFamily="49" charset="0"/>
                <a:cs typeface="Courier New" panose="02070309020205020404" pitchFamily="49" charset="0"/>
              </a:rPr>
              <a:t>FROM </a:t>
            </a:r>
            <a:r>
              <a:rPr lang="en-US" altLang="en-US" sz="1200" dirty="0" err="1">
                <a:solidFill>
                  <a:srgbClr val="323232"/>
                </a:solidFill>
                <a:latin typeface="Courier New" panose="02070309020205020404" pitchFamily="49" charset="0"/>
                <a:cs typeface="Courier New" panose="02070309020205020404" pitchFamily="49" charset="0"/>
              </a:rPr>
              <a:t>nginx</a:t>
            </a:r>
            <a:r>
              <a:rPr lang="en-US" altLang="en-US" sz="1200" dirty="0">
                <a:solidFill>
                  <a:srgbClr val="323232"/>
                </a:solidFill>
                <a:latin typeface="Courier New" panose="02070309020205020404" pitchFamily="49" charset="0"/>
                <a:cs typeface="Courier New" panose="02070309020205020404" pitchFamily="49" charset="0"/>
              </a:rPr>
              <a:t> </a:t>
            </a:r>
          </a:p>
          <a:p>
            <a:pPr eaLnBrk="0" fontAlgn="base">
              <a:spcBef>
                <a:spcPct val="0"/>
              </a:spcBef>
              <a:spcAft>
                <a:spcPct val="0"/>
              </a:spcAft>
            </a:pPr>
            <a:r>
              <a:rPr lang="en-US" altLang="en-US" sz="1200" dirty="0">
                <a:solidFill>
                  <a:srgbClr val="323232"/>
                </a:solidFill>
                <a:latin typeface="Courier New" panose="02070309020205020404" pitchFamily="49" charset="0"/>
                <a:cs typeface="Courier New" panose="02070309020205020404" pitchFamily="49" charset="0"/>
              </a:rPr>
              <a:t>COPY /</a:t>
            </a:r>
            <a:r>
              <a:rPr lang="en-US" altLang="en-US" sz="1200" dirty="0" err="1">
                <a:solidFill>
                  <a:srgbClr val="323232"/>
                </a:solidFill>
                <a:latin typeface="Courier New" panose="02070309020205020404" pitchFamily="49" charset="0"/>
                <a:cs typeface="Courier New" panose="02070309020205020404" pitchFamily="49" charset="0"/>
              </a:rPr>
              <a:t>tmp</a:t>
            </a:r>
            <a:r>
              <a:rPr lang="en-US" altLang="en-US" sz="1200" dirty="0">
                <a:solidFill>
                  <a:srgbClr val="323232"/>
                </a:solidFill>
                <a:latin typeface="Courier New" panose="02070309020205020404" pitchFamily="49" charset="0"/>
                <a:cs typeface="Courier New" panose="02070309020205020404" pitchFamily="49" charset="0"/>
              </a:rPr>
              <a:t>/</a:t>
            </a:r>
            <a:r>
              <a:rPr lang="en-US" altLang="en-US" sz="1200" dirty="0" err="1">
                <a:solidFill>
                  <a:srgbClr val="323232"/>
                </a:solidFill>
                <a:latin typeface="Courier New" panose="02070309020205020404" pitchFamily="49" charset="0"/>
                <a:cs typeface="Courier New" panose="02070309020205020404" pitchFamily="49" charset="0"/>
              </a:rPr>
              <a:t>docker</a:t>
            </a:r>
            <a:r>
              <a:rPr lang="en-US" altLang="en-US" sz="1200" dirty="0">
                <a:solidFill>
                  <a:srgbClr val="323232"/>
                </a:solidFill>
                <a:latin typeface="Courier New" panose="02070309020205020404" pitchFamily="49" charset="0"/>
                <a:cs typeface="Courier New" panose="02070309020205020404" pitchFamily="49" charset="0"/>
              </a:rPr>
              <a:t>-host/html /</a:t>
            </a:r>
            <a:r>
              <a:rPr lang="en-US" altLang="en-US" sz="1200" dirty="0" err="1">
                <a:solidFill>
                  <a:srgbClr val="323232"/>
                </a:solidFill>
                <a:latin typeface="Courier New" panose="02070309020205020404" pitchFamily="49" charset="0"/>
                <a:cs typeface="Courier New" panose="02070309020205020404" pitchFamily="49" charset="0"/>
              </a:rPr>
              <a:t>usr</a:t>
            </a:r>
            <a:r>
              <a:rPr lang="en-US" altLang="en-US" sz="1200" dirty="0">
                <a:solidFill>
                  <a:srgbClr val="323232"/>
                </a:solidFill>
                <a:latin typeface="Courier New" panose="02070309020205020404" pitchFamily="49" charset="0"/>
                <a:cs typeface="Courier New" panose="02070309020205020404" pitchFamily="49" charset="0"/>
              </a:rPr>
              <a:t>/share/</a:t>
            </a:r>
            <a:r>
              <a:rPr lang="en-US" altLang="en-US" sz="1200" dirty="0" err="1">
                <a:solidFill>
                  <a:srgbClr val="323232"/>
                </a:solidFill>
                <a:latin typeface="Courier New" panose="02070309020205020404" pitchFamily="49" charset="0"/>
                <a:cs typeface="Courier New" panose="02070309020205020404" pitchFamily="49" charset="0"/>
              </a:rPr>
              <a:t>nginx</a:t>
            </a:r>
            <a:r>
              <a:rPr lang="en-US" altLang="en-US" sz="1200" dirty="0">
                <a:solidFill>
                  <a:srgbClr val="323232"/>
                </a:solidFill>
                <a:latin typeface="Courier New" panose="02070309020205020404" pitchFamily="49" charset="0"/>
                <a:cs typeface="Courier New" panose="02070309020205020404" pitchFamily="49" charset="0"/>
              </a:rPr>
              <a:t>/html</a:t>
            </a:r>
            <a:r>
              <a:rPr lang="en-US" altLang="en-US" sz="1200" dirty="0">
                <a:solidFill>
                  <a:schemeClr val="tx1"/>
                </a:solidFill>
              </a:rPr>
              <a:t> </a:t>
            </a:r>
          </a:p>
          <a:p>
            <a:pPr eaLnBrk="0" fontAlgn="base">
              <a:spcBef>
                <a:spcPct val="0"/>
              </a:spcBef>
              <a:spcAft>
                <a:spcPct val="0"/>
              </a:spcAft>
            </a:pPr>
            <a:endParaRPr lang="en-US" altLang="en-US" sz="1200" dirty="0">
              <a:solidFill>
                <a:schemeClr val="tx1"/>
              </a:solidFill>
              <a:latin typeface="Arial" panose="020B0604020202020204" pitchFamily="34" charset="0"/>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docker image build -t my-nginx-image-1 .</a:t>
            </a:r>
          </a:p>
          <a:p>
            <a:pPr lvl="0"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eaLnBrk="0" fontAlgn="base">
              <a:spcBef>
                <a:spcPct val="0"/>
              </a:spcBef>
              <a:spcAft>
                <a:spcPct val="0"/>
              </a:spcAft>
            </a:pPr>
            <a:r>
              <a:rPr lang="en-US" altLang="en-US" sz="1200" b="1" dirty="0">
                <a:solidFill>
                  <a:srgbClr val="03495C"/>
                </a:solidFill>
                <a:latin typeface="Comic Sans MS"/>
                <a:ea typeface="Comic Sans MS"/>
                <a:cs typeface="Comic Sans MS"/>
              </a:rPr>
              <a:t>docker container run --name my-nginx-container-2 -P -d my-nginx-image-1 </a:t>
            </a:r>
          </a:p>
          <a:p>
            <a:pPr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eaLnBrk="0" fontAlgn="base">
              <a:spcBef>
                <a:spcPct val="0"/>
              </a:spcBef>
              <a:spcAft>
                <a:spcPct val="0"/>
              </a:spcAft>
            </a:pPr>
            <a:r>
              <a:rPr lang="en-US" altLang="en-US" sz="1200" b="1" dirty="0" err="1">
                <a:solidFill>
                  <a:srgbClr val="03495C"/>
                </a:solidFill>
                <a:latin typeface="Comic Sans MS"/>
                <a:ea typeface="Comic Sans MS"/>
                <a:cs typeface="Comic Sans MS"/>
              </a:rPr>
              <a:t>docker</a:t>
            </a:r>
            <a:r>
              <a:rPr lang="en-US" altLang="en-US" sz="1200" b="1" dirty="0">
                <a:solidFill>
                  <a:srgbClr val="03495C"/>
                </a:solidFill>
                <a:latin typeface="Comic Sans MS"/>
                <a:ea typeface="Comic Sans MS"/>
                <a:cs typeface="Comic Sans MS"/>
              </a:rPr>
              <a:t> container </a:t>
            </a:r>
            <a:r>
              <a:rPr lang="en-US" altLang="en-US" sz="1200" b="1" dirty="0" err="1">
                <a:solidFill>
                  <a:srgbClr val="03495C"/>
                </a:solidFill>
                <a:latin typeface="Comic Sans MS"/>
                <a:ea typeface="Comic Sans MS"/>
                <a:cs typeface="Comic Sans MS"/>
              </a:rPr>
              <a:t>ps</a:t>
            </a:r>
            <a:r>
              <a:rPr lang="en-US" altLang="en-US" sz="1200" b="1" dirty="0">
                <a:solidFill>
                  <a:srgbClr val="03495C"/>
                </a:solidFill>
                <a:latin typeface="Comic Sans MS"/>
                <a:ea typeface="Comic Sans MS"/>
                <a:cs typeface="Comic Sans MS"/>
              </a:rPr>
              <a:t> </a:t>
            </a:r>
            <a:r>
              <a:rPr lang="en-US" altLang="en-US" sz="1200" b="1" dirty="0">
                <a:solidFill>
                  <a:schemeClr val="tx1"/>
                </a:solidFill>
                <a:latin typeface="Comic Sans MS"/>
                <a:ea typeface="Comic Sans MS"/>
                <a:cs typeface="Comic Sans MS"/>
              </a:rPr>
              <a:t>(note the ports for </a:t>
            </a:r>
            <a:r>
              <a:rPr lang="en-US" altLang="en-US" sz="1200" b="1" dirty="0">
                <a:solidFill>
                  <a:srgbClr val="03495C"/>
                </a:solidFill>
                <a:latin typeface="Comic Sans MS"/>
                <a:ea typeface="Comic Sans MS"/>
                <a:cs typeface="Comic Sans MS"/>
              </a:rPr>
              <a:t>my-nginx-container-2</a:t>
            </a:r>
            <a:r>
              <a:rPr lang="en-US" altLang="en-US" sz="1200" b="1" dirty="0">
                <a:solidFill>
                  <a:schemeClr val="tx1"/>
                </a:solidFill>
                <a:latin typeface="Comic Sans MS"/>
                <a:ea typeface="Comic Sans MS"/>
                <a:cs typeface="Comic Sans MS"/>
              </a:rPr>
              <a:t>)</a:t>
            </a:r>
          </a:p>
          <a:p>
            <a:pPr eaLnBrk="0" fontAlgn="base">
              <a:spcBef>
                <a:spcPct val="0"/>
              </a:spcBef>
              <a:spcAft>
                <a:spcPct val="0"/>
              </a:spcAft>
            </a:pPr>
            <a:endParaRPr lang="en-US" altLang="en-US" sz="1200" b="1" dirty="0">
              <a:solidFill>
                <a:srgbClr val="03495C"/>
              </a:solidFill>
              <a:latin typeface="Comic Sans MS"/>
              <a:ea typeface="Comic Sans MS"/>
              <a:cs typeface="Comic Sans MS"/>
            </a:endParaRPr>
          </a:p>
          <a:p>
            <a:pPr lvl="0" eaLnBrk="0" fontAlgn="base">
              <a:spcBef>
                <a:spcPct val="0"/>
              </a:spcBef>
              <a:spcAft>
                <a:spcPct val="0"/>
              </a:spcAft>
            </a:pPr>
            <a:r>
              <a:rPr lang="en-US" altLang="en-US" sz="1200" b="1" dirty="0">
                <a:solidFill>
                  <a:srgbClr val="03495C"/>
                </a:solidFill>
                <a:latin typeface="Comic Sans MS"/>
                <a:ea typeface="Comic Sans MS"/>
                <a:cs typeface="Comic Sans MS"/>
              </a:rPr>
              <a:t>curl http://localhost:&lt;port that’s mapped to 80 of my-nginx-container-2 &gt;</a:t>
            </a:r>
          </a:p>
          <a:p>
            <a:pPr eaLnBrk="0" fontAlgn="base">
              <a:spcBef>
                <a:spcPct val="0"/>
              </a:spcBef>
              <a:spcAft>
                <a:spcPct val="0"/>
              </a:spcAft>
            </a:pPr>
            <a:r>
              <a:rPr lang="en-US" altLang="en-US" sz="1200" b="1" dirty="0">
                <a:solidFill>
                  <a:srgbClr val="03495C"/>
                </a:solidFill>
                <a:latin typeface="Comic Sans MS"/>
                <a:ea typeface="Comic Sans MS"/>
                <a:cs typeface="Comic Sans MS"/>
              </a:rPr>
              <a:t>Or browse http://&lt;ip or </a:t>
            </a:r>
            <a:r>
              <a:rPr lang="en-US" altLang="en-US" sz="1200" b="1" dirty="0" err="1">
                <a:solidFill>
                  <a:srgbClr val="03495C"/>
                </a:solidFill>
                <a:latin typeface="Comic Sans MS"/>
                <a:ea typeface="Comic Sans MS"/>
                <a:cs typeface="Comic Sans MS"/>
              </a:rPr>
              <a:t>docker</a:t>
            </a:r>
            <a:r>
              <a:rPr lang="en-US" altLang="en-US" sz="1200" b="1" dirty="0">
                <a:solidFill>
                  <a:srgbClr val="03495C"/>
                </a:solidFill>
                <a:latin typeface="Comic Sans MS"/>
                <a:ea typeface="Comic Sans MS"/>
                <a:cs typeface="Comic Sans MS"/>
              </a:rPr>
              <a:t> host name&gt;:&lt;port that’s mapped to 80 of my-nginx-container-2 &gt;</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
        <p:nvSpPr>
          <p:cNvPr id="4" name="Rectangle 4"/>
          <p:cNvSpPr>
            <a:spLocks noChangeArrowheads="1"/>
          </p:cNvSpPr>
          <p:nvPr/>
        </p:nvSpPr>
        <p:spPr bwMode="auto">
          <a:xfrm>
            <a:off x="0" y="26000"/>
            <a:ext cx="65" cy="4051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0" y="26000"/>
            <a:ext cx="65" cy="4051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0" y="26000"/>
            <a:ext cx="65" cy="4051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a:spLocks noChangeArrowheads="1"/>
          </p:cNvSpPr>
          <p:nvPr/>
        </p:nvSpPr>
        <p:spPr bwMode="auto">
          <a:xfrm>
            <a:off x="0" y="26000"/>
            <a:ext cx="65" cy="4051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p:cNvSpPr>
            <a:spLocks noChangeArrowheads="1"/>
          </p:cNvSpPr>
          <p:nvPr/>
        </p:nvSpPr>
        <p:spPr bwMode="auto">
          <a:xfrm>
            <a:off x="0" y="26000"/>
            <a:ext cx="65" cy="4051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10"/>
          <p:cNvSpPr>
            <a:spLocks noChangeArrowheads="1"/>
          </p:cNvSpPr>
          <p:nvPr/>
        </p:nvSpPr>
        <p:spPr bwMode="auto">
          <a:xfrm>
            <a:off x="0" y="26000"/>
            <a:ext cx="65" cy="405199"/>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6348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Slide Number Placeholder 11"/>
          <p:cNvSpPr>
            <a:spLocks noGrp="1"/>
          </p:cNvSpPr>
          <p:nvPr>
            <p:ph type="sldNum" sz="quarter" idx="2"/>
          </p:nvPr>
        </p:nvSpPr>
        <p:spPr/>
        <p:txBody>
          <a:bodyPr/>
          <a:lstStyle/>
          <a:p>
            <a:fld id="{86CB4B4D-7CA3-9044-876B-883B54F8677D}" type="slidenum">
              <a:rPr lang="en-US" smtClean="0"/>
              <a:t>40</a:t>
            </a:fld>
            <a:endParaRPr lang="en-US"/>
          </a:p>
        </p:txBody>
      </p:sp>
    </p:spTree>
    <p:extLst>
      <p:ext uri="{BB962C8B-B14F-4D97-AF65-F5344CB8AC3E}">
        <p14:creationId xmlns:p14="http://schemas.microsoft.com/office/powerpoint/2010/main" val="292679158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307805" y="243573"/>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r>
              <a:rPr dirty="0"/>
              <a:t> </a:t>
            </a:r>
            <a:r>
              <a:rPr lang="en-US" dirty="0"/>
              <a:t>Selenium grid</a:t>
            </a:r>
            <a:br>
              <a:rPr lang="en-US" dirty="0"/>
            </a:br>
            <a:endParaRPr dirty="0"/>
          </a:p>
        </p:txBody>
      </p:sp>
      <p:sp>
        <p:nvSpPr>
          <p:cNvPr id="234" name="Shape 164"/>
          <p:cNvSpPr txBox="1">
            <a:spLocks noGrp="1"/>
          </p:cNvSpPr>
          <p:nvPr>
            <p:ph type="body" idx="1"/>
          </p:nvPr>
        </p:nvSpPr>
        <p:spPr>
          <a:xfrm>
            <a:off x="92365" y="1071401"/>
            <a:ext cx="8898636" cy="4572001"/>
          </a:xfrm>
          <a:prstGeom prst="rect">
            <a:avLst/>
          </a:prstGeom>
        </p:spPr>
        <p:txBody>
          <a:bodyPr>
            <a:normAutofit/>
          </a:bodyPr>
          <a:lstStyle/>
          <a:p>
            <a:pPr defTabSz="832104">
              <a:spcBef>
                <a:spcPts val="400"/>
              </a:spcBef>
              <a:defRPr sz="1820" b="1">
                <a:solidFill>
                  <a:srgbClr val="03495C"/>
                </a:solidFill>
                <a:latin typeface="Comic Sans MS"/>
                <a:ea typeface="Comic Sans MS"/>
                <a:cs typeface="Comic Sans MS"/>
                <a:sym typeface="Comic Sans MS"/>
              </a:defRPr>
            </a:pPr>
            <a:r>
              <a:rPr lang="en-US" dirty="0"/>
              <a:t>Run</a:t>
            </a:r>
            <a:r>
              <a:rPr dirty="0"/>
              <a:t>:</a:t>
            </a:r>
          </a:p>
          <a:p>
            <a:pPr defTabSz="832104">
              <a:spcBef>
                <a:spcPts val="400"/>
              </a:spcBef>
              <a:defRPr sz="1820" b="1">
                <a:solidFill>
                  <a:srgbClr val="03495C"/>
                </a:solidFill>
                <a:latin typeface="Comic Sans MS"/>
                <a:ea typeface="Comic Sans MS"/>
                <a:cs typeface="Comic Sans MS"/>
                <a:sym typeface="Comic Sans MS"/>
              </a:defRPr>
            </a:pPr>
            <a:r>
              <a:rPr lang="en-US" sz="1820" dirty="0" err="1">
                <a:sym typeface="Comic Sans MS"/>
              </a:rPr>
              <a:t>docker</a:t>
            </a:r>
            <a:r>
              <a:rPr lang="en-US" sz="1820" dirty="0">
                <a:sym typeface="Comic Sans MS"/>
              </a:rPr>
              <a:t> run -d -p 4444:4444 --name selenium-hub selenium/hub</a:t>
            </a:r>
          </a:p>
          <a:p>
            <a:pPr defTabSz="832104">
              <a:spcBef>
                <a:spcPts val="400"/>
              </a:spcBef>
              <a:defRPr sz="1820" b="1">
                <a:solidFill>
                  <a:srgbClr val="03495C"/>
                </a:solidFill>
                <a:latin typeface="Comic Sans MS"/>
                <a:ea typeface="Comic Sans MS"/>
                <a:cs typeface="Comic Sans MS"/>
                <a:sym typeface="Comic Sans MS"/>
              </a:defRPr>
            </a:pPr>
            <a:r>
              <a:rPr lang="en-US" sz="1820" dirty="0">
                <a:sym typeface="Comic Sans MS"/>
              </a:rPr>
              <a:t>go to </a:t>
            </a:r>
            <a:r>
              <a:rPr lang="en-US" sz="1820" b="1" dirty="0">
                <a:sym typeface="Comic Sans MS"/>
                <a:hlinkClick r:id="rId3"/>
              </a:rPr>
              <a:t>http://&lt;ip or computer name</a:t>
            </a:r>
            <a:r>
              <a:rPr lang="en-US" sz="1820" b="1" dirty="0">
                <a:solidFill>
                  <a:srgbClr val="03495C"/>
                </a:solidFill>
                <a:latin typeface="Comic Sans MS"/>
                <a:ea typeface="Comic Sans MS"/>
                <a:cs typeface="Comic Sans MS"/>
                <a:sym typeface="Comic Sans MS"/>
                <a:hlinkClick r:id="rId3"/>
              </a:rPr>
              <a:t>&gt;:</a:t>
            </a:r>
            <a:r>
              <a:rPr lang="en-US" sz="1820" b="1" dirty="0">
                <a:solidFill>
                  <a:srgbClr val="03495C"/>
                </a:solidFill>
                <a:latin typeface="Comic Sans MS"/>
                <a:ea typeface="Comic Sans MS"/>
                <a:cs typeface="Comic Sans MS"/>
                <a:sym typeface="Comic Sans MS"/>
              </a:rPr>
              <a:t>4444/grid/console</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ea typeface="Comic Sans MS"/>
                <a:cs typeface="Comic Sans MS"/>
                <a:sym typeface="Comic Sans MS"/>
              </a:rPr>
              <a:t>See:</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ea typeface="Comic Sans MS"/>
                <a:cs typeface="Comic Sans MS"/>
                <a:sym typeface="Comic Sans MS"/>
              </a:rPr>
              <a:t>docker logs $(docker </a:t>
            </a:r>
            <a:r>
              <a:rPr lang="en-US" sz="1820" b="1" dirty="0" err="1">
                <a:solidFill>
                  <a:srgbClr val="03495C"/>
                </a:solidFill>
                <a:latin typeface="Comic Sans MS"/>
                <a:ea typeface="Comic Sans MS"/>
                <a:cs typeface="Comic Sans MS"/>
                <a:sym typeface="Comic Sans MS"/>
              </a:rPr>
              <a:t>ps</a:t>
            </a:r>
            <a:r>
              <a:rPr lang="en-US" sz="1820" b="1" dirty="0">
                <a:solidFill>
                  <a:srgbClr val="03495C"/>
                </a:solidFill>
                <a:latin typeface="Comic Sans MS"/>
                <a:ea typeface="Comic Sans MS"/>
                <a:cs typeface="Comic Sans MS"/>
                <a:sym typeface="Comic Sans MS"/>
              </a:rPr>
              <a:t> |grep selenium/</a:t>
            </a:r>
            <a:r>
              <a:rPr lang="en-US" sz="1820" b="1" dirty="0" err="1">
                <a:solidFill>
                  <a:srgbClr val="03495C"/>
                </a:solidFill>
                <a:latin typeface="Comic Sans MS"/>
                <a:ea typeface="Comic Sans MS"/>
                <a:cs typeface="Comic Sans MS"/>
                <a:sym typeface="Comic Sans MS"/>
              </a:rPr>
              <a:t>hub|awk</a:t>
            </a:r>
            <a:r>
              <a:rPr lang="en-US" sz="1820" b="1" dirty="0">
                <a:solidFill>
                  <a:srgbClr val="03495C"/>
                </a:solidFill>
                <a:latin typeface="Comic Sans MS"/>
                <a:ea typeface="Comic Sans MS"/>
                <a:cs typeface="Comic Sans MS"/>
                <a:sym typeface="Comic Sans MS"/>
              </a:rPr>
              <a:t> '{print $1}’)</a:t>
            </a:r>
          </a:p>
          <a:p>
            <a:pPr defTabSz="832104">
              <a:spcBef>
                <a:spcPts val="400"/>
              </a:spcBef>
              <a:defRPr sz="1820" b="1">
                <a:solidFill>
                  <a:srgbClr val="03495C"/>
                </a:solidFill>
                <a:latin typeface="Comic Sans MS"/>
                <a:ea typeface="Comic Sans MS"/>
                <a:cs typeface="Comic Sans MS"/>
                <a:sym typeface="Comic Sans MS"/>
              </a:defRPr>
            </a:pPr>
            <a:r>
              <a:rPr lang="en-US" sz="1820" dirty="0" err="1">
                <a:sym typeface="Comic Sans MS"/>
              </a:rPr>
              <a:t>docker</a:t>
            </a:r>
            <a:r>
              <a:rPr lang="en-US" sz="1820" dirty="0">
                <a:sym typeface="Comic Sans MS"/>
              </a:rPr>
              <a:t> </a:t>
            </a:r>
            <a:r>
              <a:rPr lang="en-US" sz="1820" dirty="0" err="1">
                <a:sym typeface="Comic Sans MS"/>
              </a:rPr>
              <a:t>ps</a:t>
            </a:r>
            <a:r>
              <a:rPr lang="en-US" sz="1820" dirty="0">
                <a:sym typeface="Comic Sans MS"/>
              </a:rPr>
              <a:t> –a</a:t>
            </a: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dirty="0" err="1">
                <a:sym typeface="Comic Sans MS"/>
              </a:rPr>
              <a:t>docker</a:t>
            </a:r>
            <a:r>
              <a:rPr lang="en-US" sz="1820" dirty="0">
                <a:sym typeface="Comic Sans MS"/>
              </a:rPr>
              <a:t> run -d --link </a:t>
            </a:r>
            <a:r>
              <a:rPr lang="en-US" sz="1820" dirty="0" err="1">
                <a:sym typeface="Comic Sans MS"/>
              </a:rPr>
              <a:t>selenium-hub:hub</a:t>
            </a:r>
            <a:r>
              <a:rPr lang="en-US" sz="1820" dirty="0">
                <a:sym typeface="Comic Sans MS"/>
              </a:rPr>
              <a:t> selenium/node-chrome</a:t>
            </a:r>
          </a:p>
          <a:p>
            <a:pPr defTabSz="832104">
              <a:spcBef>
                <a:spcPts val="400"/>
              </a:spcBef>
              <a:defRPr sz="1820" b="1">
                <a:solidFill>
                  <a:srgbClr val="03495C"/>
                </a:solidFill>
                <a:latin typeface="Comic Sans MS"/>
                <a:ea typeface="Comic Sans MS"/>
                <a:cs typeface="Comic Sans MS"/>
                <a:sym typeface="Comic Sans MS"/>
              </a:defRPr>
            </a:pPr>
            <a:r>
              <a:rPr lang="en-US" sz="1820" dirty="0" err="1">
                <a:sym typeface="Comic Sans MS"/>
              </a:rPr>
              <a:t>docker</a:t>
            </a:r>
            <a:r>
              <a:rPr lang="en-US" sz="1820" dirty="0">
                <a:sym typeface="Comic Sans MS"/>
              </a:rPr>
              <a:t> run -d --link </a:t>
            </a:r>
            <a:r>
              <a:rPr lang="en-US" sz="1820" dirty="0" err="1">
                <a:sym typeface="Comic Sans MS"/>
              </a:rPr>
              <a:t>selenium-hub:hub</a:t>
            </a:r>
            <a:r>
              <a:rPr lang="en-US" sz="1820" dirty="0">
                <a:sym typeface="Comic Sans MS"/>
              </a:rPr>
              <a:t> selenium/node-</a:t>
            </a:r>
            <a:r>
              <a:rPr lang="en-US" sz="1820" dirty="0" err="1">
                <a:sym typeface="Comic Sans MS"/>
              </a:rPr>
              <a:t>firefox</a:t>
            </a: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1820" dirty="0">
                <a:sym typeface="Comic Sans MS"/>
              </a:rPr>
              <a:t>go to </a:t>
            </a:r>
            <a:r>
              <a:rPr lang="en-US" sz="1820" b="1" dirty="0">
                <a:sym typeface="Comic Sans MS"/>
                <a:hlinkClick r:id="rId3"/>
              </a:rPr>
              <a:t>http://&lt;ip or computer name&gt;:</a:t>
            </a:r>
            <a:r>
              <a:rPr lang="en-US" sz="1820" dirty="0">
                <a:sym typeface="Comic Sans MS"/>
              </a:rPr>
              <a:t>4446/grid/console</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ea typeface="Comic Sans MS"/>
                <a:cs typeface="Comic Sans MS"/>
                <a:sym typeface="Comic Sans MS"/>
              </a:rPr>
              <a:t>See:</a:t>
            </a:r>
          </a:p>
          <a:p>
            <a:pPr defTabSz="832104">
              <a:spcBef>
                <a:spcPts val="400"/>
              </a:spcBef>
              <a:defRPr sz="1820" b="1">
                <a:solidFill>
                  <a:srgbClr val="03495C"/>
                </a:solidFill>
                <a:latin typeface="Comic Sans MS"/>
                <a:ea typeface="Comic Sans MS"/>
                <a:cs typeface="Comic Sans MS"/>
                <a:sym typeface="Comic Sans MS"/>
              </a:defRPr>
            </a:pPr>
            <a:r>
              <a:rPr lang="en-US" sz="1820" b="1" dirty="0">
                <a:solidFill>
                  <a:srgbClr val="03495C"/>
                </a:solidFill>
                <a:latin typeface="Comic Sans MS"/>
                <a:ea typeface="Comic Sans MS"/>
                <a:cs typeface="Comic Sans MS"/>
                <a:sym typeface="Comic Sans MS"/>
              </a:rPr>
              <a:t>docker logs $(docker </a:t>
            </a:r>
            <a:r>
              <a:rPr lang="en-US" sz="1820" b="1" dirty="0" err="1">
                <a:solidFill>
                  <a:srgbClr val="03495C"/>
                </a:solidFill>
                <a:latin typeface="Comic Sans MS"/>
                <a:ea typeface="Comic Sans MS"/>
                <a:cs typeface="Comic Sans MS"/>
                <a:sym typeface="Comic Sans MS"/>
              </a:rPr>
              <a:t>ps</a:t>
            </a:r>
            <a:r>
              <a:rPr lang="en-US" sz="1820" b="1" dirty="0">
                <a:solidFill>
                  <a:srgbClr val="03495C"/>
                </a:solidFill>
                <a:latin typeface="Comic Sans MS"/>
                <a:ea typeface="Comic Sans MS"/>
                <a:cs typeface="Comic Sans MS"/>
                <a:sym typeface="Comic Sans MS"/>
              </a:rPr>
              <a:t> |grep selenium/</a:t>
            </a:r>
            <a:r>
              <a:rPr lang="en-US" sz="1820" b="1" dirty="0" err="1">
                <a:solidFill>
                  <a:srgbClr val="03495C"/>
                </a:solidFill>
                <a:latin typeface="Comic Sans MS"/>
                <a:ea typeface="Comic Sans MS"/>
                <a:cs typeface="Comic Sans MS"/>
                <a:sym typeface="Comic Sans MS"/>
              </a:rPr>
              <a:t>hub|awk</a:t>
            </a:r>
            <a:r>
              <a:rPr lang="en-US" sz="1820" b="1" dirty="0">
                <a:solidFill>
                  <a:srgbClr val="03495C"/>
                </a:solidFill>
                <a:latin typeface="Comic Sans MS"/>
                <a:ea typeface="Comic Sans MS"/>
                <a:cs typeface="Comic Sans MS"/>
                <a:sym typeface="Comic Sans MS"/>
              </a:rPr>
              <a:t> '{print $1}’)</a:t>
            </a: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41</a:t>
            </a:fld>
            <a:endParaRPr lang="en-US" dirty="0"/>
          </a:p>
        </p:txBody>
      </p:sp>
    </p:spTree>
    <p:extLst>
      <p:ext uri="{BB962C8B-B14F-4D97-AF65-F5344CB8AC3E}">
        <p14:creationId xmlns:p14="http://schemas.microsoft.com/office/powerpoint/2010/main" val="320597109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275908" y="266087"/>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Selenium grid – </a:t>
            </a:r>
            <a:r>
              <a:rPr lang="en-US" dirty="0" err="1"/>
              <a:t>cont</a:t>
            </a:r>
            <a:r>
              <a:rPr lang="en-US" dirty="0"/>
              <a:t>’</a:t>
            </a:r>
            <a:br>
              <a:rPr lang="en-US" dirty="0"/>
            </a:br>
            <a:endParaRPr dirty="0"/>
          </a:p>
        </p:txBody>
      </p:sp>
      <p:sp>
        <p:nvSpPr>
          <p:cNvPr id="234" name="Shape 164"/>
          <p:cNvSpPr txBox="1">
            <a:spLocks noGrp="1"/>
          </p:cNvSpPr>
          <p:nvPr>
            <p:ph type="body" idx="1"/>
          </p:nvPr>
        </p:nvSpPr>
        <p:spPr>
          <a:xfrm>
            <a:off x="92365" y="847113"/>
            <a:ext cx="8898636" cy="5450169"/>
          </a:xfrm>
          <a:prstGeom prst="rect">
            <a:avLst/>
          </a:prstGeom>
        </p:spPr>
        <p:txBody>
          <a:bodyPr>
            <a:normAutofit fontScale="25000" lnSpcReduction="20000"/>
          </a:bodyPr>
          <a:lstStyle/>
          <a:p>
            <a:pPr defTabSz="832104">
              <a:spcBef>
                <a:spcPts val="400"/>
              </a:spcBef>
              <a:defRPr sz="1820" b="1">
                <a:solidFill>
                  <a:srgbClr val="03495C"/>
                </a:solidFill>
                <a:latin typeface="Comic Sans MS"/>
                <a:ea typeface="Comic Sans MS"/>
                <a:cs typeface="Comic Sans MS"/>
                <a:sym typeface="Comic Sans MS"/>
              </a:defRPr>
            </a:pPr>
            <a:r>
              <a:rPr lang="en-US" sz="3400" dirty="0"/>
              <a:t>docker-</a:t>
            </a:r>
            <a:r>
              <a:rPr lang="en-US" sz="3400" dirty="0" err="1"/>
              <a:t>compose.yml</a:t>
            </a:r>
            <a:r>
              <a:rPr lang="en-US" sz="3400" dirty="0"/>
              <a:t> - </a:t>
            </a:r>
            <a:r>
              <a:rPr lang="en-US" sz="3600" dirty="0">
                <a:hlinkClick r:id="rId3"/>
              </a:rPr>
              <a:t>https://raw.githubusercontent.com/SeleniumHQ/docker-selenium/trunk/docker-compose-v3.yml</a:t>
            </a:r>
          </a:p>
          <a:p>
            <a:pPr defTabSz="832104">
              <a:spcBef>
                <a:spcPts val="400"/>
              </a:spcBef>
              <a:defRPr sz="1820" b="1">
                <a:solidFill>
                  <a:srgbClr val="03495C"/>
                </a:solidFill>
                <a:latin typeface="Comic Sans MS"/>
                <a:ea typeface="Comic Sans MS"/>
                <a:cs typeface="Comic Sans MS"/>
                <a:sym typeface="Comic Sans MS"/>
              </a:defRPr>
            </a:pPr>
            <a:endParaRPr lang="en-US" sz="2500" dirty="0"/>
          </a:p>
          <a:p>
            <a:pPr defTabSz="832104">
              <a:spcBef>
                <a:spcPts val="400"/>
              </a:spcBef>
              <a:defRPr sz="1820" b="1">
                <a:solidFill>
                  <a:srgbClr val="03495C"/>
                </a:solidFill>
                <a:latin typeface="Comic Sans MS"/>
                <a:ea typeface="Comic Sans MS"/>
                <a:cs typeface="Comic Sans MS"/>
                <a:sym typeface="Comic Sans MS"/>
              </a:defRPr>
            </a:pPr>
            <a:r>
              <a:rPr lang="en-US" sz="2300" dirty="0"/>
              <a:t>version: "3"</a:t>
            </a:r>
          </a:p>
          <a:p>
            <a:pPr defTabSz="832104">
              <a:spcBef>
                <a:spcPts val="400"/>
              </a:spcBef>
              <a:defRPr sz="1820" b="1">
                <a:solidFill>
                  <a:srgbClr val="03495C"/>
                </a:solidFill>
                <a:latin typeface="Comic Sans MS"/>
                <a:ea typeface="Comic Sans MS"/>
                <a:cs typeface="Comic Sans MS"/>
                <a:sym typeface="Comic Sans MS"/>
              </a:defRPr>
            </a:pPr>
            <a:r>
              <a:rPr lang="en-US" sz="2300" dirty="0"/>
              <a:t>services:</a:t>
            </a:r>
          </a:p>
          <a:p>
            <a:pPr defTabSz="832104">
              <a:spcBef>
                <a:spcPts val="400"/>
              </a:spcBef>
              <a:defRPr sz="1820" b="1">
                <a:solidFill>
                  <a:srgbClr val="03495C"/>
                </a:solidFill>
                <a:latin typeface="Comic Sans MS"/>
                <a:ea typeface="Comic Sans MS"/>
                <a:cs typeface="Comic Sans MS"/>
                <a:sym typeface="Comic Sans MS"/>
              </a:defRPr>
            </a:pPr>
            <a:r>
              <a:rPr lang="en-US" sz="2300" dirty="0"/>
              <a:t>  chrome:</a:t>
            </a:r>
          </a:p>
          <a:p>
            <a:pPr defTabSz="832104">
              <a:spcBef>
                <a:spcPts val="400"/>
              </a:spcBef>
              <a:defRPr sz="1820" b="1">
                <a:solidFill>
                  <a:srgbClr val="03495C"/>
                </a:solidFill>
                <a:latin typeface="Comic Sans MS"/>
                <a:ea typeface="Comic Sans MS"/>
                <a:cs typeface="Comic Sans MS"/>
                <a:sym typeface="Comic Sans MS"/>
              </a:defRPr>
            </a:pPr>
            <a:r>
              <a:rPr lang="en-US" sz="2300" dirty="0"/>
              <a:t>    image: selenium/node-chrome:4.1.2-20220208</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shm_size</a:t>
            </a:r>
            <a:r>
              <a:rPr lang="en-US" sz="2300" dirty="0"/>
              <a:t>: 2gb</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depends_on</a:t>
            </a:r>
            <a:r>
              <a:rPr lang="en-US" sz="2300" dirty="0"/>
              <a:t>:</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environment:</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SE_EVENT_BUS_HOST=selenium-hub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SE_EVENT_BUS_PUBLISH_PORT=4442</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SE_EVENT_BUS_SUBSCRIBE_PORT=4443</a:t>
            </a:r>
          </a:p>
          <a:p>
            <a:pPr defTabSz="832104">
              <a:spcBef>
                <a:spcPts val="400"/>
              </a:spcBef>
              <a:defRPr sz="1820" b="1">
                <a:solidFill>
                  <a:srgbClr val="03495C"/>
                </a:solidFill>
                <a:latin typeface="Comic Sans MS"/>
                <a:ea typeface="Comic Sans MS"/>
                <a:cs typeface="Comic Sans MS"/>
                <a:sym typeface="Comic Sans MS"/>
              </a:defRPr>
            </a:pPr>
            <a:endParaRPr lang="en-US" sz="2300" dirty="0"/>
          </a:p>
          <a:p>
            <a:pPr defTabSz="832104">
              <a:spcBef>
                <a:spcPts val="400"/>
              </a:spcBef>
              <a:defRPr sz="1820" b="1">
                <a:solidFill>
                  <a:srgbClr val="03495C"/>
                </a:solidFill>
                <a:latin typeface="Comic Sans MS"/>
                <a:ea typeface="Comic Sans MS"/>
                <a:cs typeface="Comic Sans MS"/>
                <a:sym typeface="Comic Sans MS"/>
              </a:defRPr>
            </a:pPr>
            <a:r>
              <a:rPr lang="en-US" sz="2300" dirty="0"/>
              <a:t>  edge:</a:t>
            </a:r>
          </a:p>
          <a:p>
            <a:pPr defTabSz="832104">
              <a:spcBef>
                <a:spcPts val="400"/>
              </a:spcBef>
              <a:defRPr sz="1820" b="1">
                <a:solidFill>
                  <a:srgbClr val="03495C"/>
                </a:solidFill>
                <a:latin typeface="Comic Sans MS"/>
                <a:ea typeface="Comic Sans MS"/>
                <a:cs typeface="Comic Sans MS"/>
                <a:sym typeface="Comic Sans MS"/>
              </a:defRPr>
            </a:pPr>
            <a:r>
              <a:rPr lang="en-US" sz="2300" dirty="0"/>
              <a:t>    image: selenium/node-edge:4.1.2-20220208</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shm_size</a:t>
            </a:r>
            <a:r>
              <a:rPr lang="en-US" sz="2300" dirty="0"/>
              <a:t>: 2gb</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depends_on</a:t>
            </a:r>
            <a:r>
              <a:rPr lang="en-US" sz="2300" dirty="0"/>
              <a:t>:</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environment:</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SE_EVENT_BUS_HOST=selenium-hub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SE_EVENT_BUS_PUBLISH_PORT=4442</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SE_EVENT_BUS_SUBSCRIBE_PORT=4443</a:t>
            </a:r>
          </a:p>
          <a:p>
            <a:pPr defTabSz="832104">
              <a:spcBef>
                <a:spcPts val="400"/>
              </a:spcBef>
              <a:defRPr sz="1820" b="1">
                <a:solidFill>
                  <a:srgbClr val="03495C"/>
                </a:solidFill>
                <a:latin typeface="Comic Sans MS"/>
                <a:ea typeface="Comic Sans MS"/>
                <a:cs typeface="Comic Sans MS"/>
                <a:sym typeface="Comic Sans MS"/>
              </a:defRPr>
            </a:pPr>
            <a:endParaRPr lang="en-US" sz="2300" dirty="0"/>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firefox</a:t>
            </a:r>
            <a:r>
              <a:rPr lang="en-US" sz="2300" dirty="0"/>
              <a:t>:</a:t>
            </a:r>
          </a:p>
          <a:p>
            <a:pPr defTabSz="832104">
              <a:spcBef>
                <a:spcPts val="400"/>
              </a:spcBef>
              <a:defRPr sz="1820" b="1">
                <a:solidFill>
                  <a:srgbClr val="03495C"/>
                </a:solidFill>
                <a:latin typeface="Comic Sans MS"/>
                <a:ea typeface="Comic Sans MS"/>
                <a:cs typeface="Comic Sans MS"/>
                <a:sym typeface="Comic Sans MS"/>
              </a:defRPr>
            </a:pPr>
            <a:r>
              <a:rPr lang="en-US" sz="2300" dirty="0"/>
              <a:t>    image: selenium/node-firefox:4.1.2-20220208</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shm_size</a:t>
            </a:r>
            <a:r>
              <a:rPr lang="en-US" sz="2300" dirty="0"/>
              <a:t>: 2gb</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depends_on</a:t>
            </a:r>
            <a:r>
              <a:rPr lang="en-US" sz="2300" dirty="0"/>
              <a:t>:</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environment:</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SE_EVENT_BUS_HOST=selenium-hub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SE_EVENT_BUS_PUBLISH_PORT=4442</a:t>
            </a:r>
          </a:p>
          <a:p>
            <a:pPr defTabSz="832104">
              <a:spcBef>
                <a:spcPts val="400"/>
              </a:spcBef>
              <a:defRPr sz="1820" b="1">
                <a:solidFill>
                  <a:srgbClr val="03495C"/>
                </a:solidFill>
                <a:latin typeface="Comic Sans MS"/>
                <a:ea typeface="Comic Sans MS"/>
                <a:cs typeface="Comic Sans MS"/>
                <a:sym typeface="Comic Sans MS"/>
              </a:defRPr>
            </a:pPr>
            <a:r>
              <a:rPr lang="en-US" sz="2300" dirty="0"/>
              <a:t>      - SE_EVENT_BUS_SUBSCRIBE_PORT=4443</a:t>
            </a:r>
          </a:p>
          <a:p>
            <a:pPr defTabSz="832104">
              <a:spcBef>
                <a:spcPts val="400"/>
              </a:spcBef>
              <a:defRPr sz="1820" b="1">
                <a:solidFill>
                  <a:srgbClr val="03495C"/>
                </a:solidFill>
                <a:latin typeface="Comic Sans MS"/>
                <a:ea typeface="Comic Sans MS"/>
                <a:cs typeface="Comic Sans MS"/>
                <a:sym typeface="Comic Sans MS"/>
              </a:defRPr>
            </a:pPr>
            <a:endParaRPr lang="en-US" sz="2300" dirty="0"/>
          </a:p>
          <a:p>
            <a:pPr defTabSz="832104">
              <a:spcBef>
                <a:spcPts val="400"/>
              </a:spcBef>
              <a:defRPr sz="1820" b="1">
                <a:solidFill>
                  <a:srgbClr val="03495C"/>
                </a:solidFill>
                <a:latin typeface="Comic Sans MS"/>
                <a:ea typeface="Comic Sans MS"/>
                <a:cs typeface="Comic Sans MS"/>
                <a:sym typeface="Comic Sans MS"/>
              </a:defRPr>
            </a:pPr>
            <a:r>
              <a:rPr lang="en-US" sz="2300" dirty="0"/>
              <a:t>  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image: selenium/hub:4.1.2-20220208</a:t>
            </a:r>
          </a:p>
          <a:p>
            <a:pPr defTabSz="832104">
              <a:spcBef>
                <a:spcPts val="400"/>
              </a:spcBef>
              <a:defRPr sz="1820" b="1">
                <a:solidFill>
                  <a:srgbClr val="03495C"/>
                </a:solidFill>
                <a:latin typeface="Comic Sans MS"/>
                <a:ea typeface="Comic Sans MS"/>
                <a:cs typeface="Comic Sans MS"/>
                <a:sym typeface="Comic Sans MS"/>
              </a:defRPr>
            </a:pPr>
            <a:r>
              <a:rPr lang="en-US" sz="2300" dirty="0"/>
              <a:t>    </a:t>
            </a:r>
            <a:r>
              <a:rPr lang="en-US" sz="2300" dirty="0" err="1"/>
              <a:t>container_name</a:t>
            </a:r>
            <a:r>
              <a:rPr lang="en-US" sz="2300" dirty="0"/>
              <a:t>: selenium-hub</a:t>
            </a:r>
          </a:p>
          <a:p>
            <a:pPr defTabSz="832104">
              <a:spcBef>
                <a:spcPts val="400"/>
              </a:spcBef>
              <a:defRPr sz="1820" b="1">
                <a:solidFill>
                  <a:srgbClr val="03495C"/>
                </a:solidFill>
                <a:latin typeface="Comic Sans MS"/>
                <a:ea typeface="Comic Sans MS"/>
                <a:cs typeface="Comic Sans MS"/>
                <a:sym typeface="Comic Sans MS"/>
              </a:defRPr>
            </a:pPr>
            <a:r>
              <a:rPr lang="en-US" sz="2300" dirty="0"/>
              <a:t>    ports:</a:t>
            </a:r>
          </a:p>
          <a:p>
            <a:pPr defTabSz="832104">
              <a:spcBef>
                <a:spcPts val="400"/>
              </a:spcBef>
              <a:defRPr sz="1820" b="1">
                <a:solidFill>
                  <a:srgbClr val="03495C"/>
                </a:solidFill>
                <a:latin typeface="Comic Sans MS"/>
                <a:ea typeface="Comic Sans MS"/>
                <a:cs typeface="Comic Sans MS"/>
                <a:sym typeface="Comic Sans MS"/>
              </a:defRPr>
            </a:pPr>
            <a:r>
              <a:rPr lang="en-US" sz="2300" dirty="0"/>
              <a:t>      - "4442:4442"</a:t>
            </a:r>
          </a:p>
          <a:p>
            <a:pPr defTabSz="832104">
              <a:spcBef>
                <a:spcPts val="400"/>
              </a:spcBef>
              <a:defRPr sz="1820" b="1">
                <a:solidFill>
                  <a:srgbClr val="03495C"/>
                </a:solidFill>
                <a:latin typeface="Comic Sans MS"/>
                <a:ea typeface="Comic Sans MS"/>
                <a:cs typeface="Comic Sans MS"/>
                <a:sym typeface="Comic Sans MS"/>
              </a:defRPr>
            </a:pPr>
            <a:r>
              <a:rPr lang="en-US" sz="2300" dirty="0"/>
              <a:t>      - "4443:4443"</a:t>
            </a:r>
          </a:p>
          <a:p>
            <a:pPr defTabSz="832104">
              <a:spcBef>
                <a:spcPts val="400"/>
              </a:spcBef>
              <a:defRPr sz="1820" b="1">
                <a:solidFill>
                  <a:srgbClr val="03495C"/>
                </a:solidFill>
                <a:latin typeface="Comic Sans MS"/>
                <a:ea typeface="Comic Sans MS"/>
                <a:cs typeface="Comic Sans MS"/>
                <a:sym typeface="Comic Sans MS"/>
              </a:defRPr>
            </a:pPr>
            <a:r>
              <a:rPr lang="en-US" sz="2300" dirty="0"/>
              <a:t>      - "4444:4444"</a:t>
            </a: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4200" dirty="0"/>
              <a:t>Run:</a:t>
            </a:r>
          </a:p>
          <a:p>
            <a:pPr defTabSz="832104">
              <a:spcBef>
                <a:spcPts val="400"/>
              </a:spcBef>
              <a:defRPr sz="1820" b="1">
                <a:solidFill>
                  <a:srgbClr val="03495C"/>
                </a:solidFill>
                <a:latin typeface="Comic Sans MS"/>
                <a:ea typeface="Comic Sans MS"/>
                <a:cs typeface="Comic Sans MS"/>
                <a:sym typeface="Comic Sans MS"/>
              </a:defRPr>
            </a:pPr>
            <a:r>
              <a:rPr lang="en-US" sz="4200" dirty="0">
                <a:sym typeface="Comic Sans MS"/>
              </a:rPr>
              <a:t>docker-compose up --</a:t>
            </a:r>
            <a:r>
              <a:rPr lang="en-US" sz="4000" b="1" dirty="0">
                <a:solidFill>
                  <a:srgbClr val="03495C"/>
                </a:solidFill>
                <a:latin typeface="Comic Sans MS"/>
                <a:ea typeface="Comic Sans MS"/>
                <a:cs typeface="Comic Sans MS"/>
                <a:sym typeface="Comic Sans MS"/>
              </a:rPr>
              <a:t>scale chrome=5 -</a:t>
            </a:r>
            <a:r>
              <a:rPr lang="en-US" sz="4200" dirty="0">
                <a:sym typeface="Comic Sans MS"/>
              </a:rPr>
              <a:t>d</a:t>
            </a:r>
          </a:p>
          <a:p>
            <a:pPr defTabSz="832104">
              <a:spcBef>
                <a:spcPts val="400"/>
              </a:spcBef>
              <a:defRPr sz="1820" b="1">
                <a:solidFill>
                  <a:srgbClr val="03495C"/>
                </a:solidFill>
                <a:latin typeface="Comic Sans MS"/>
                <a:ea typeface="Comic Sans MS"/>
                <a:cs typeface="Comic Sans MS"/>
                <a:sym typeface="Comic Sans MS"/>
              </a:defRPr>
            </a:pPr>
            <a:endParaRPr lang="en-US" sz="4300" b="1" dirty="0">
              <a:solidFill>
                <a:srgbClr val="03495C"/>
              </a:solidFill>
              <a:latin typeface="Comic Sans MS"/>
              <a:ea typeface="Comic Sans MS"/>
              <a:cs typeface="Comic Sans MS"/>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sym typeface="Comic Sans MS"/>
              </a:rPr>
              <a:t>See: docker </a:t>
            </a:r>
            <a:r>
              <a:rPr lang="en-US" sz="4300" b="1" dirty="0" err="1">
                <a:solidFill>
                  <a:srgbClr val="03495C"/>
                </a:solidFill>
                <a:latin typeface="Comic Sans MS"/>
                <a:ea typeface="Comic Sans MS"/>
                <a:cs typeface="Comic Sans MS"/>
                <a:sym typeface="Comic Sans MS"/>
              </a:rPr>
              <a:t>ps</a:t>
            </a:r>
            <a:r>
              <a:rPr lang="en-US" sz="4300" b="1" dirty="0">
                <a:solidFill>
                  <a:srgbClr val="03495C"/>
                </a:solidFill>
                <a:latin typeface="Comic Sans MS"/>
                <a:ea typeface="Comic Sans MS"/>
                <a:cs typeface="Comic Sans MS"/>
                <a:sym typeface="Comic Sans MS"/>
              </a:rPr>
              <a:t>, browse to: </a:t>
            </a:r>
            <a:r>
              <a:rPr lang="en-US" sz="4400" b="1" dirty="0">
                <a:sym typeface="Comic Sans MS"/>
                <a:hlinkClick r:id="rId4"/>
              </a:rPr>
              <a:t>http://&lt;ip or computer name&gt;:</a:t>
            </a:r>
            <a:r>
              <a:rPr lang="en-US" sz="4400" dirty="0">
                <a:sym typeface="Comic Sans MS"/>
              </a:rPr>
              <a:t>4444/grid/console</a:t>
            </a:r>
          </a:p>
          <a:p>
            <a:pPr defTabSz="832104">
              <a:spcBef>
                <a:spcPts val="400"/>
              </a:spcBef>
              <a:defRPr sz="1820" b="1">
                <a:solidFill>
                  <a:srgbClr val="03495C"/>
                </a:solidFill>
                <a:latin typeface="Comic Sans MS"/>
                <a:ea typeface="Comic Sans MS"/>
                <a:cs typeface="Comic Sans MS"/>
                <a:sym typeface="Comic Sans MS"/>
              </a:defRPr>
            </a:pPr>
            <a:endParaRPr sz="4300" b="1" dirty="0">
              <a:solidFill>
                <a:srgbClr val="03495C"/>
              </a:solidFill>
              <a:latin typeface="Comic Sans MS"/>
              <a:ea typeface="Comic Sans MS"/>
              <a:cs typeface="Comic Sans MS"/>
            </a:endParaRPr>
          </a:p>
        </p:txBody>
      </p:sp>
      <p:sp>
        <p:nvSpPr>
          <p:cNvPr id="5" name="Slide Number Placeholder 4"/>
          <p:cNvSpPr>
            <a:spLocks noGrp="1"/>
          </p:cNvSpPr>
          <p:nvPr>
            <p:ph type="sldNum" sz="quarter" idx="2"/>
          </p:nvPr>
        </p:nvSpPr>
        <p:spPr/>
        <p:txBody>
          <a:bodyPr/>
          <a:lstStyle/>
          <a:p>
            <a:fld id="{86CB4B4D-7CA3-9044-876B-883B54F8677D}" type="slidenum">
              <a:rPr lang="en-US" smtClean="0"/>
              <a:t>42</a:t>
            </a:fld>
            <a:endParaRPr lang="en-US"/>
          </a:p>
        </p:txBody>
      </p:sp>
    </p:spTree>
    <p:extLst>
      <p:ext uri="{BB962C8B-B14F-4D97-AF65-F5344CB8AC3E}">
        <p14:creationId xmlns:p14="http://schemas.microsoft.com/office/powerpoint/2010/main" val="268398033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369214" y="803152"/>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.NET + SQL</a:t>
            </a:r>
            <a:br>
              <a:rPr lang="en-US" dirty="0"/>
            </a:br>
            <a:endParaRPr dirty="0"/>
          </a:p>
        </p:txBody>
      </p:sp>
      <p:sp>
        <p:nvSpPr>
          <p:cNvPr id="234" name="Shape 164"/>
          <p:cNvSpPr txBox="1">
            <a:spLocks noGrp="1"/>
          </p:cNvSpPr>
          <p:nvPr>
            <p:ph type="body" idx="1"/>
          </p:nvPr>
        </p:nvSpPr>
        <p:spPr>
          <a:xfrm>
            <a:off x="92365" y="1184988"/>
            <a:ext cx="8898636" cy="5112294"/>
          </a:xfrm>
          <a:prstGeom prst="rect">
            <a:avLst/>
          </a:prstGeom>
        </p:spPr>
        <p:txBody>
          <a:bodyPr>
            <a:normAutofit fontScale="47500" lnSpcReduction="20000"/>
          </a:bodyPr>
          <a:lstStyle/>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2300" dirty="0"/>
              <a:t>Docker-</a:t>
            </a:r>
            <a:r>
              <a:rPr lang="en-US" sz="2300" dirty="0" err="1"/>
              <a:t>compose.yml</a:t>
            </a:r>
            <a:r>
              <a:rPr lang="en-US" sz="2300" dirty="0"/>
              <a:t>: </a:t>
            </a:r>
            <a:r>
              <a:rPr lang="en-US" sz="2300" dirty="0">
                <a:hlinkClick r:id="rId3"/>
              </a:rPr>
              <a:t>https://github.com/nashpaz123/cf_api_net_core/blob/main/src/CF.Api/docker-compose.yml</a:t>
            </a:r>
            <a:endParaRPr lang="en-US" sz="2300" dirty="0"/>
          </a:p>
          <a:p>
            <a:pPr defTabSz="832104">
              <a:spcBef>
                <a:spcPts val="400"/>
              </a:spcBef>
              <a:defRPr sz="1820" b="1">
                <a:solidFill>
                  <a:srgbClr val="03495C"/>
                </a:solidFill>
                <a:latin typeface="Comic Sans MS"/>
                <a:ea typeface="Comic Sans MS"/>
                <a:cs typeface="Comic Sans MS"/>
                <a:sym typeface="Comic Sans MS"/>
              </a:defRPr>
            </a:pPr>
            <a:endParaRPr lang="en-US" sz="2300" dirty="0"/>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version: "3"</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services:</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a:t>
            </a:r>
            <a:r>
              <a:rPr lang="en-US" sz="4300" b="1" dirty="0" err="1">
                <a:solidFill>
                  <a:srgbClr val="03495C"/>
                </a:solidFill>
                <a:latin typeface="Comic Sans MS"/>
                <a:ea typeface="Comic Sans MS"/>
                <a:cs typeface="Comic Sans MS"/>
              </a:rPr>
              <a:t>api</a:t>
            </a:r>
            <a:r>
              <a:rPr lang="en-US" sz="4300" b="1" dirty="0">
                <a:solidFill>
                  <a:srgbClr val="03495C"/>
                </a:solidFill>
                <a:latin typeface="Comic Sans MS"/>
                <a:ea typeface="Comic Sans MS"/>
                <a:cs typeface="Comic Sans MS"/>
              </a:rPr>
              <a:t>:</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build: </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context: ..</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a:t>
            </a:r>
            <a:r>
              <a:rPr lang="en-US" sz="4300" b="1" dirty="0" err="1">
                <a:solidFill>
                  <a:srgbClr val="03495C"/>
                </a:solidFill>
                <a:latin typeface="Comic Sans MS"/>
                <a:ea typeface="Comic Sans MS"/>
                <a:cs typeface="Comic Sans MS"/>
              </a:rPr>
              <a:t>dockerfile</a:t>
            </a:r>
            <a:r>
              <a:rPr lang="en-US" sz="4300" b="1" dirty="0">
                <a:solidFill>
                  <a:srgbClr val="03495C"/>
                </a:solidFill>
                <a:latin typeface="Comic Sans MS"/>
                <a:ea typeface="Comic Sans MS"/>
                <a:cs typeface="Comic Sans MS"/>
              </a:rPr>
              <a:t>: </a:t>
            </a:r>
            <a:r>
              <a:rPr lang="en-US" sz="4300" b="1" dirty="0" err="1">
                <a:solidFill>
                  <a:srgbClr val="03495C"/>
                </a:solidFill>
                <a:latin typeface="Comic Sans MS"/>
                <a:ea typeface="Comic Sans MS"/>
                <a:cs typeface="Comic Sans MS"/>
              </a:rPr>
              <a:t>CF.Api</a:t>
            </a:r>
            <a:r>
              <a:rPr lang="en-US" sz="4300" b="1" dirty="0">
                <a:solidFill>
                  <a:srgbClr val="03495C"/>
                </a:solidFill>
                <a:latin typeface="Comic Sans MS"/>
                <a:ea typeface="Comic Sans MS"/>
                <a:cs typeface="Comic Sans MS"/>
              </a:rPr>
              <a:t>/</a:t>
            </a:r>
            <a:r>
              <a:rPr lang="en-US" sz="4300" b="1" dirty="0" err="1">
                <a:solidFill>
                  <a:srgbClr val="03495C"/>
                </a:solidFill>
                <a:latin typeface="Comic Sans MS"/>
                <a:ea typeface="Comic Sans MS"/>
                <a:cs typeface="Comic Sans MS"/>
              </a:rPr>
              <a:t>Dockerfile</a:t>
            </a:r>
            <a:r>
              <a:rPr lang="en-US" sz="4300" b="1" dirty="0">
                <a:solidFill>
                  <a:srgbClr val="03495C"/>
                </a:solidFill>
                <a:latin typeface="Comic Sans MS"/>
                <a:ea typeface="Comic Sans MS"/>
                <a:cs typeface="Comic Sans MS"/>
              </a:rPr>
              <a:t> </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ports:</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 "8888:80"</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a:t>
            </a:r>
            <a:r>
              <a:rPr lang="en-US" sz="4300" b="1" dirty="0" err="1">
                <a:solidFill>
                  <a:srgbClr val="03495C"/>
                </a:solidFill>
                <a:latin typeface="Comic Sans MS"/>
                <a:ea typeface="Comic Sans MS"/>
                <a:cs typeface="Comic Sans MS"/>
              </a:rPr>
              <a:t>depends_on</a:t>
            </a:r>
            <a:r>
              <a:rPr lang="en-US" sz="4300" b="1" dirty="0">
                <a:solidFill>
                  <a:srgbClr val="03495C"/>
                </a:solidFill>
                <a:latin typeface="Comic Sans MS"/>
                <a:ea typeface="Comic Sans MS"/>
                <a:cs typeface="Comic Sans MS"/>
              </a:rPr>
              <a:t>:</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 </a:t>
            </a:r>
            <a:r>
              <a:rPr lang="en-US" sz="4300" b="1" dirty="0" err="1">
                <a:solidFill>
                  <a:srgbClr val="03495C"/>
                </a:solidFill>
                <a:latin typeface="Comic Sans MS"/>
                <a:ea typeface="Comic Sans MS"/>
                <a:cs typeface="Comic Sans MS"/>
              </a:rPr>
              <a:t>db</a:t>
            </a:r>
            <a:endParaRPr lang="en-US" sz="43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a:t>
            </a:r>
            <a:r>
              <a:rPr lang="en-US" sz="4300" b="1" dirty="0" err="1">
                <a:solidFill>
                  <a:srgbClr val="03495C"/>
                </a:solidFill>
                <a:latin typeface="Comic Sans MS"/>
                <a:ea typeface="Comic Sans MS"/>
                <a:cs typeface="Comic Sans MS"/>
              </a:rPr>
              <a:t>db</a:t>
            </a:r>
            <a:r>
              <a:rPr lang="en-US" sz="4300" b="1" dirty="0">
                <a:solidFill>
                  <a:srgbClr val="03495C"/>
                </a:solidFill>
                <a:latin typeface="Comic Sans MS"/>
                <a:ea typeface="Comic Sans MS"/>
                <a:cs typeface="Comic Sans MS"/>
              </a:rPr>
              <a:t>:</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image: "</a:t>
            </a:r>
            <a:r>
              <a:rPr lang="en-US" sz="4300" b="1" dirty="0" err="1">
                <a:solidFill>
                  <a:srgbClr val="03495C"/>
                </a:solidFill>
                <a:latin typeface="Comic Sans MS"/>
                <a:ea typeface="Comic Sans MS"/>
                <a:cs typeface="Comic Sans MS"/>
              </a:rPr>
              <a:t>mcr.microsoft.com</a:t>
            </a:r>
            <a:r>
              <a:rPr lang="en-US" sz="4300" b="1" dirty="0">
                <a:solidFill>
                  <a:srgbClr val="03495C"/>
                </a:solidFill>
                <a:latin typeface="Comic Sans MS"/>
                <a:ea typeface="Comic Sans MS"/>
                <a:cs typeface="Comic Sans MS"/>
              </a:rPr>
              <a:t>/</a:t>
            </a:r>
            <a:r>
              <a:rPr lang="en-US" sz="4300" b="1" dirty="0" err="1">
                <a:solidFill>
                  <a:srgbClr val="03495C"/>
                </a:solidFill>
                <a:latin typeface="Comic Sans MS"/>
                <a:ea typeface="Comic Sans MS"/>
                <a:cs typeface="Comic Sans MS"/>
              </a:rPr>
              <a:t>mssql</a:t>
            </a:r>
            <a:r>
              <a:rPr lang="en-US" sz="4300" b="1" dirty="0">
                <a:solidFill>
                  <a:srgbClr val="03495C"/>
                </a:solidFill>
                <a:latin typeface="Comic Sans MS"/>
                <a:ea typeface="Comic Sans MS"/>
                <a:cs typeface="Comic Sans MS"/>
              </a:rPr>
              <a:t>/server"</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environment:</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SA_PASSWORD: ”password"</a:t>
            </a:r>
          </a:p>
          <a:p>
            <a:pPr defTabSz="832104">
              <a:spcBef>
                <a:spcPts val="400"/>
              </a:spcBef>
              <a:defRPr sz="1820" b="1">
                <a:solidFill>
                  <a:srgbClr val="03495C"/>
                </a:solidFill>
                <a:latin typeface="Comic Sans MS"/>
                <a:ea typeface="Comic Sans MS"/>
                <a:cs typeface="Comic Sans MS"/>
                <a:sym typeface="Comic Sans MS"/>
              </a:defRPr>
            </a:pPr>
            <a:r>
              <a:rPr lang="en-US" sz="4300" b="1" dirty="0">
                <a:solidFill>
                  <a:srgbClr val="03495C"/>
                </a:solidFill>
                <a:latin typeface="Comic Sans MS"/>
                <a:ea typeface="Comic Sans MS"/>
                <a:cs typeface="Comic Sans MS"/>
              </a:rPr>
              <a:t>            ACCEPT_EULA: "Y"</a:t>
            </a:r>
            <a:endParaRPr sz="4300" b="1" dirty="0">
              <a:solidFill>
                <a:srgbClr val="03495C"/>
              </a:solidFill>
              <a:latin typeface="Comic Sans MS"/>
              <a:ea typeface="Comic Sans MS"/>
              <a:cs typeface="Comic Sans MS"/>
            </a:endParaRPr>
          </a:p>
        </p:txBody>
      </p:sp>
      <p:sp>
        <p:nvSpPr>
          <p:cNvPr id="5" name="Slide Number Placeholder 4"/>
          <p:cNvSpPr>
            <a:spLocks noGrp="1"/>
          </p:cNvSpPr>
          <p:nvPr>
            <p:ph type="sldNum" sz="quarter" idx="2"/>
          </p:nvPr>
        </p:nvSpPr>
        <p:spPr/>
        <p:txBody>
          <a:bodyPr/>
          <a:lstStyle/>
          <a:p>
            <a:fld id="{86CB4B4D-7CA3-9044-876B-883B54F8677D}" type="slidenum">
              <a:rPr lang="en-US" smtClean="0"/>
              <a:t>43</a:t>
            </a:fld>
            <a:endParaRPr lang="en-US"/>
          </a:p>
        </p:txBody>
      </p:sp>
    </p:spTree>
    <p:extLst>
      <p:ext uri="{BB962C8B-B14F-4D97-AF65-F5344CB8AC3E}">
        <p14:creationId xmlns:p14="http://schemas.microsoft.com/office/powerpoint/2010/main" val="175509977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half" idx="1"/>
          </p:nvPr>
        </p:nvSpPr>
        <p:spPr/>
        <p:txBody>
          <a:bodyPr/>
          <a:lstStyle/>
          <a:p>
            <a:endParaRPr lang="en-US"/>
          </a:p>
        </p:txBody>
      </p:sp>
      <p:sp>
        <p:nvSpPr>
          <p:cNvPr id="4" name="Text Placeholder 3"/>
          <p:cNvSpPr>
            <a:spLocks noGrp="1"/>
          </p:cNvSpPr>
          <p:nvPr>
            <p:ph type="body" sz="half" idx="13"/>
          </p:nvPr>
        </p:nvSpPr>
        <p:spPr/>
        <p:txBody>
          <a:bodyPr/>
          <a:lstStyle/>
          <a:p>
            <a:endParaRPr lang="en-US"/>
          </a:p>
        </p:txBody>
      </p:sp>
      <p:sp>
        <p:nvSpPr>
          <p:cNvPr id="5" name="Slide Number Placeholder 4"/>
          <p:cNvSpPr>
            <a:spLocks noGrp="1"/>
          </p:cNvSpPr>
          <p:nvPr>
            <p:ph type="sldNum" sz="quarter" idx="2"/>
          </p:nvPr>
        </p:nvSpPr>
        <p:spPr/>
        <p:txBody>
          <a:bodyPr/>
          <a:lstStyle/>
          <a:p>
            <a:fld id="{86CB4B4D-7CA3-9044-876B-883B54F8677D}" type="slidenum">
              <a:rPr lang="en-US" smtClean="0"/>
              <a:t>44</a:t>
            </a:fld>
            <a:endParaRPr lang="en-US"/>
          </a:p>
        </p:txBody>
      </p:sp>
      <p:pic>
        <p:nvPicPr>
          <p:cNvPr id="2050" name="Picture 2" descr="×ª××× ×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714" y="1076189"/>
            <a:ext cx="7098633" cy="472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98159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531090" y="179778"/>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r>
              <a:rPr dirty="0"/>
              <a:t> </a:t>
            </a:r>
            <a:r>
              <a:rPr lang="en-US" dirty="0"/>
              <a:t>Docker networks</a:t>
            </a:r>
            <a:br>
              <a:rPr lang="en-US" dirty="0"/>
            </a:br>
            <a:endParaRPr dirty="0"/>
          </a:p>
        </p:txBody>
      </p:sp>
      <p:sp>
        <p:nvSpPr>
          <p:cNvPr id="234" name="Shape 164"/>
          <p:cNvSpPr txBox="1">
            <a:spLocks noGrp="1"/>
          </p:cNvSpPr>
          <p:nvPr>
            <p:ph type="body" idx="1"/>
          </p:nvPr>
        </p:nvSpPr>
        <p:spPr>
          <a:xfrm>
            <a:off x="92365" y="1071401"/>
            <a:ext cx="8898636" cy="4572001"/>
          </a:xfrm>
          <a:prstGeom prst="rect">
            <a:avLst/>
          </a:prstGeom>
        </p:spPr>
        <p:txBody>
          <a:bodyPr>
            <a:normAutofit/>
          </a:bodyPr>
          <a:lstStyle/>
          <a:p>
            <a:pPr defTabSz="832104">
              <a:spcBef>
                <a:spcPts val="400"/>
              </a:spcBef>
              <a:defRPr sz="1820" b="1">
                <a:solidFill>
                  <a:srgbClr val="03495C"/>
                </a:solidFill>
                <a:latin typeface="Comic Sans MS"/>
                <a:ea typeface="Comic Sans MS"/>
                <a:cs typeface="Comic Sans MS"/>
                <a:sym typeface="Comic Sans MS"/>
              </a:defRPr>
            </a:pPr>
            <a:r>
              <a:rPr lang="en-US" dirty="0"/>
              <a:t>try</a:t>
            </a:r>
            <a:r>
              <a:rPr dirty="0"/>
              <a:t>:</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err="1">
                <a:solidFill>
                  <a:srgbClr val="03495C"/>
                </a:solidFill>
                <a:latin typeface="Comic Sans MS"/>
                <a:ea typeface="Comic Sans MS"/>
                <a:cs typeface="Comic Sans MS"/>
              </a:rPr>
              <a:t>docker</a:t>
            </a:r>
            <a:r>
              <a:rPr lang="en-US" altLang="en-US" sz="1820" b="1" dirty="0">
                <a:solidFill>
                  <a:srgbClr val="03495C"/>
                </a:solidFill>
                <a:latin typeface="Comic Sans MS"/>
                <a:ea typeface="Comic Sans MS"/>
                <a:cs typeface="Comic Sans MS"/>
              </a:rPr>
              <a:t> network ls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err="1">
                <a:solidFill>
                  <a:srgbClr val="03495C"/>
                </a:solidFill>
                <a:latin typeface="Comic Sans MS"/>
                <a:ea typeface="Comic Sans MS"/>
                <a:cs typeface="Comic Sans MS"/>
              </a:rPr>
              <a:t>docker</a:t>
            </a:r>
            <a:r>
              <a:rPr lang="en-US" altLang="en-US" sz="1820" b="1" dirty="0">
                <a:solidFill>
                  <a:srgbClr val="03495C"/>
                </a:solidFill>
                <a:latin typeface="Comic Sans MS"/>
                <a:ea typeface="Comic Sans MS"/>
                <a:cs typeface="Comic Sans MS"/>
              </a:rPr>
              <a:t> run -</a:t>
            </a:r>
            <a:r>
              <a:rPr lang="en-US" altLang="en-US" sz="1820" b="1" dirty="0" err="1">
                <a:solidFill>
                  <a:srgbClr val="03495C"/>
                </a:solidFill>
                <a:latin typeface="Comic Sans MS"/>
                <a:ea typeface="Comic Sans MS"/>
                <a:cs typeface="Comic Sans MS"/>
              </a:rPr>
              <a:t>itd</a:t>
            </a:r>
            <a:r>
              <a:rPr lang="en-US" altLang="en-US" sz="1820" b="1" dirty="0">
                <a:solidFill>
                  <a:srgbClr val="03495C"/>
                </a:solidFill>
                <a:latin typeface="Comic Sans MS"/>
                <a:ea typeface="Comic Sans MS"/>
                <a:cs typeface="Comic Sans MS"/>
              </a:rPr>
              <a:t> --name=</a:t>
            </a:r>
            <a:r>
              <a:rPr lang="en-US" altLang="en-US" sz="1820" b="1" dirty="0" err="1">
                <a:solidFill>
                  <a:srgbClr val="03495C"/>
                </a:solidFill>
                <a:latin typeface="Comic Sans MS"/>
                <a:ea typeface="Comic Sans MS"/>
                <a:cs typeface="Comic Sans MS"/>
              </a:rPr>
              <a:t>networktest</a:t>
            </a:r>
            <a:r>
              <a:rPr lang="en-US" altLang="en-US" sz="1820" b="1" dirty="0">
                <a:solidFill>
                  <a:srgbClr val="03495C"/>
                </a:solidFill>
                <a:latin typeface="Comic Sans MS"/>
                <a:ea typeface="Comic Sans MS"/>
                <a:cs typeface="Comic Sans MS"/>
              </a:rPr>
              <a:t> </a:t>
            </a:r>
            <a:r>
              <a:rPr lang="en-US" altLang="en-US" sz="1820" b="1" dirty="0" err="1">
                <a:solidFill>
                  <a:srgbClr val="03495C"/>
                </a:solidFill>
                <a:latin typeface="Comic Sans MS"/>
                <a:ea typeface="Comic Sans MS"/>
                <a:cs typeface="Comic Sans MS"/>
              </a:rPr>
              <a:t>ubuntu</a:t>
            </a:r>
            <a:r>
              <a:rPr lang="en-US" altLang="en-US" sz="1820" b="1" dirty="0">
                <a:solidFill>
                  <a:srgbClr val="03495C"/>
                </a:solidFill>
                <a:latin typeface="Comic Sans MS"/>
                <a:ea typeface="Comic Sans MS"/>
                <a:cs typeface="Comic Sans MS"/>
              </a:rPr>
              <a:t> </a:t>
            </a:r>
            <a:r>
              <a:rPr lang="en-US" altLang="en-US" sz="1800" b="1" dirty="0">
                <a:solidFill>
                  <a:schemeClr val="accent2">
                    <a:lumMod val="60000"/>
                    <a:lumOff val="40000"/>
                  </a:schemeClr>
                </a:solidFill>
                <a:latin typeface="Comic Sans MS"/>
                <a:ea typeface="Comic Sans MS"/>
                <a:cs typeface="Comic Sans MS"/>
              </a:rPr>
              <a:t>#new containers join default bridge network</a:t>
            </a:r>
          </a:p>
          <a:p>
            <a:pPr lvl="0"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docker network inspect </a:t>
            </a:r>
            <a:r>
              <a:rPr lang="en-US" altLang="en-US" sz="1800" b="1" dirty="0">
                <a:solidFill>
                  <a:schemeClr val="accent2">
                    <a:lumMod val="60000"/>
                    <a:lumOff val="40000"/>
                  </a:schemeClr>
                </a:solidFill>
                <a:latin typeface="Comic Sans MS"/>
                <a:ea typeface="Comic Sans MS"/>
                <a:cs typeface="Comic Sans MS"/>
              </a:rPr>
              <a:t>bridge</a:t>
            </a:r>
            <a:r>
              <a:rPr lang="en-US" altLang="en-US" sz="1820" b="1" dirty="0">
                <a:solidFill>
                  <a:srgbClr val="03495C"/>
                </a:solidFill>
                <a:latin typeface="Comic Sans MS"/>
                <a:ea typeface="Comic Sans MS"/>
                <a:cs typeface="Comic Sans MS"/>
              </a:rPr>
              <a:t> </a:t>
            </a:r>
          </a:p>
          <a:p>
            <a:pPr defTabSz="832104">
              <a:spcBef>
                <a:spcPts val="400"/>
              </a:spcBef>
              <a:defRPr sz="1820" b="1">
                <a:solidFill>
                  <a:srgbClr val="03495C"/>
                </a:solidFill>
                <a:latin typeface="Comic Sans MS"/>
                <a:ea typeface="Comic Sans MS"/>
                <a:cs typeface="Comic Sans MS"/>
                <a:sym typeface="Comic Sans MS"/>
              </a:defRPr>
            </a:pPr>
            <a:r>
              <a:rPr lang="en-US" sz="1820" dirty="0" err="1">
                <a:sym typeface="Comic Sans MS"/>
              </a:rPr>
              <a:t>docker</a:t>
            </a:r>
            <a:r>
              <a:rPr lang="en-US" sz="1820" dirty="0">
                <a:sym typeface="Comic Sans MS"/>
              </a:rPr>
              <a:t> </a:t>
            </a:r>
            <a:r>
              <a:rPr lang="en-US" sz="1820" dirty="0" err="1">
                <a:sym typeface="Comic Sans MS"/>
              </a:rPr>
              <a:t>ps</a:t>
            </a: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lvl="0" eaLnBrk="0" fontAlgn="base" hangingPunct="0">
              <a:spcBef>
                <a:spcPct val="0"/>
              </a:spcBef>
              <a:spcAft>
                <a:spcPct val="0"/>
              </a:spcAft>
            </a:pPr>
            <a:r>
              <a:rPr lang="en-US" altLang="en-US" sz="1800" b="1" dirty="0">
                <a:solidFill>
                  <a:srgbClr val="03495C"/>
                </a:solidFill>
                <a:latin typeface="Comic Sans MS"/>
                <a:ea typeface="Comic Sans MS"/>
                <a:cs typeface="Comic Sans MS"/>
              </a:rPr>
              <a:t>docker network create -d bridge </a:t>
            </a:r>
            <a:r>
              <a:rPr lang="en-US" altLang="en-US" sz="1800" b="1" dirty="0" err="1">
                <a:solidFill>
                  <a:schemeClr val="accent2">
                    <a:lumMod val="60000"/>
                    <a:lumOff val="40000"/>
                  </a:schemeClr>
                </a:solidFill>
                <a:latin typeface="Comic Sans MS"/>
                <a:ea typeface="Comic Sans MS"/>
                <a:cs typeface="Comic Sans MS"/>
              </a:rPr>
              <a:t>od_bridge</a:t>
            </a:r>
            <a:r>
              <a:rPr lang="en-US" altLang="en-US" sz="1800" b="1" dirty="0">
                <a:solidFill>
                  <a:srgbClr val="03495C"/>
                </a:solidFill>
                <a:latin typeface="Comic Sans MS"/>
                <a:ea typeface="Comic Sans MS"/>
                <a:cs typeface="Comic Sans MS"/>
              </a:rPr>
              <a:t>   </a:t>
            </a:r>
            <a:r>
              <a:rPr lang="en-US" altLang="en-US" sz="1800" b="1" dirty="0">
                <a:solidFill>
                  <a:schemeClr val="accent2">
                    <a:lumMod val="60000"/>
                    <a:lumOff val="40000"/>
                  </a:schemeClr>
                </a:solidFill>
                <a:latin typeface="Comic Sans MS"/>
                <a:ea typeface="Comic Sans MS"/>
                <a:cs typeface="Comic Sans MS"/>
              </a:rPr>
              <a:t>#-d or --driver is the type</a:t>
            </a:r>
          </a:p>
          <a:p>
            <a:pPr lvl="0" eaLnBrk="0" fontAlgn="base" hangingPunct="0">
              <a:spcBef>
                <a:spcPct val="0"/>
              </a:spcBef>
              <a:spcAft>
                <a:spcPct val="0"/>
              </a:spcAft>
            </a:pPr>
            <a:r>
              <a:rPr lang="en-US" altLang="en-US" sz="1800" b="1" dirty="0" err="1">
                <a:solidFill>
                  <a:srgbClr val="03495C"/>
                </a:solidFill>
                <a:latin typeface="Comic Sans MS"/>
                <a:ea typeface="Comic Sans MS"/>
                <a:cs typeface="Comic Sans MS"/>
              </a:rPr>
              <a:t>docker</a:t>
            </a:r>
            <a:r>
              <a:rPr lang="en-US" altLang="en-US" sz="1800" b="1" dirty="0">
                <a:solidFill>
                  <a:srgbClr val="03495C"/>
                </a:solidFill>
                <a:latin typeface="Comic Sans MS"/>
                <a:ea typeface="Comic Sans MS"/>
                <a:cs typeface="Comic Sans MS"/>
              </a:rPr>
              <a:t> run -d --net=</a:t>
            </a:r>
            <a:r>
              <a:rPr lang="en-US" altLang="en-US" sz="1800" b="1" dirty="0" err="1">
                <a:solidFill>
                  <a:schemeClr val="accent2">
                    <a:lumMod val="60000"/>
                    <a:lumOff val="40000"/>
                  </a:schemeClr>
                </a:solidFill>
                <a:latin typeface="Comic Sans MS"/>
                <a:ea typeface="Comic Sans MS"/>
                <a:cs typeface="Comic Sans MS"/>
              </a:rPr>
              <a:t>od_bridge</a:t>
            </a:r>
            <a:r>
              <a:rPr lang="en-US" altLang="en-US" sz="1800" b="1" dirty="0">
                <a:solidFill>
                  <a:srgbClr val="03495C"/>
                </a:solidFill>
                <a:latin typeface="Comic Sans MS"/>
                <a:ea typeface="Comic Sans MS"/>
                <a:cs typeface="Comic Sans MS"/>
              </a:rPr>
              <a:t> --name </a:t>
            </a:r>
            <a:r>
              <a:rPr lang="en-US" altLang="en-US" sz="1800" b="1" dirty="0" err="1">
                <a:solidFill>
                  <a:srgbClr val="03495C"/>
                </a:solidFill>
                <a:latin typeface="Comic Sans MS"/>
                <a:ea typeface="Comic Sans MS"/>
                <a:cs typeface="Comic Sans MS"/>
              </a:rPr>
              <a:t>db</a:t>
            </a:r>
            <a:r>
              <a:rPr lang="en-US" altLang="en-US" sz="1800" b="1" dirty="0">
                <a:solidFill>
                  <a:srgbClr val="03495C"/>
                </a:solidFill>
                <a:latin typeface="Comic Sans MS"/>
                <a:ea typeface="Comic Sans MS"/>
                <a:cs typeface="Comic Sans MS"/>
              </a:rPr>
              <a:t> training/</a:t>
            </a:r>
            <a:r>
              <a:rPr lang="en-US" altLang="en-US" sz="1800" b="1" dirty="0" err="1">
                <a:solidFill>
                  <a:srgbClr val="03495C"/>
                </a:solidFill>
                <a:latin typeface="Comic Sans MS"/>
                <a:ea typeface="Comic Sans MS"/>
                <a:cs typeface="Comic Sans MS"/>
              </a:rPr>
              <a:t>postgres</a:t>
            </a:r>
            <a:r>
              <a:rPr lang="en-US" altLang="en-US" sz="1800" b="1" dirty="0">
                <a:solidFill>
                  <a:srgbClr val="03495C"/>
                </a:solidFill>
                <a:latin typeface="Comic Sans MS"/>
                <a:ea typeface="Comic Sans MS"/>
                <a:cs typeface="Comic Sans MS"/>
              </a:rPr>
              <a:t> </a:t>
            </a:r>
          </a:p>
          <a:p>
            <a:pPr eaLnBrk="0" fontAlgn="base" hangingPunct="0">
              <a:spcBef>
                <a:spcPct val="0"/>
              </a:spcBef>
              <a:spcAft>
                <a:spcPct val="0"/>
              </a:spcAft>
            </a:pPr>
            <a:r>
              <a:rPr lang="en-US" altLang="en-US" sz="1800" b="1" dirty="0" err="1">
                <a:solidFill>
                  <a:srgbClr val="03495C"/>
                </a:solidFill>
                <a:latin typeface="Comic Sans MS"/>
                <a:ea typeface="Comic Sans MS"/>
                <a:cs typeface="Comic Sans MS"/>
              </a:rPr>
              <a:t>docker</a:t>
            </a:r>
            <a:r>
              <a:rPr lang="en-US" altLang="en-US" sz="1800" b="1" dirty="0">
                <a:solidFill>
                  <a:srgbClr val="03495C"/>
                </a:solidFill>
                <a:latin typeface="Comic Sans MS"/>
                <a:ea typeface="Comic Sans MS"/>
                <a:cs typeface="Comic Sans MS"/>
              </a:rPr>
              <a:t> run -d --net=</a:t>
            </a:r>
            <a:r>
              <a:rPr lang="en-US" altLang="en-US" sz="1800" b="1" dirty="0" err="1">
                <a:solidFill>
                  <a:schemeClr val="accent2">
                    <a:lumMod val="60000"/>
                    <a:lumOff val="40000"/>
                  </a:schemeClr>
                </a:solidFill>
                <a:latin typeface="Comic Sans MS"/>
                <a:ea typeface="Comic Sans MS"/>
                <a:cs typeface="Comic Sans MS"/>
              </a:rPr>
              <a:t>od_bridge</a:t>
            </a:r>
            <a:r>
              <a:rPr lang="en-US" altLang="en-US" sz="1800" b="1" dirty="0">
                <a:solidFill>
                  <a:srgbClr val="03495C"/>
                </a:solidFill>
                <a:latin typeface="Comic Sans MS"/>
                <a:ea typeface="Comic Sans MS"/>
                <a:cs typeface="Comic Sans MS"/>
              </a:rPr>
              <a:t> --name web training/</a:t>
            </a:r>
            <a:r>
              <a:rPr lang="en-US" altLang="en-US" sz="1800" b="1" dirty="0" err="1">
                <a:solidFill>
                  <a:srgbClr val="03495C"/>
                </a:solidFill>
                <a:latin typeface="Comic Sans MS"/>
                <a:ea typeface="Comic Sans MS"/>
                <a:cs typeface="Comic Sans MS"/>
              </a:rPr>
              <a:t>webapp</a:t>
            </a:r>
            <a:r>
              <a:rPr lang="en-US" altLang="en-US" sz="1800" b="1" dirty="0">
                <a:solidFill>
                  <a:srgbClr val="03495C"/>
                </a:solidFill>
                <a:latin typeface="Comic Sans MS"/>
                <a:ea typeface="Comic Sans MS"/>
                <a:cs typeface="Comic Sans MS"/>
              </a:rPr>
              <a:t> python app.py</a:t>
            </a:r>
          </a:p>
          <a:p>
            <a:pPr eaLnBrk="0" fontAlgn="base" hangingPunct="0">
              <a:spcBef>
                <a:spcPct val="0"/>
              </a:spcBef>
              <a:spcAft>
                <a:spcPct val="0"/>
              </a:spcAft>
            </a:pPr>
            <a:r>
              <a:rPr lang="en-US" altLang="en-US" sz="1800" b="1" dirty="0">
                <a:solidFill>
                  <a:srgbClr val="03495C"/>
                </a:solidFill>
                <a:latin typeface="Comic Sans MS"/>
                <a:ea typeface="Comic Sans MS"/>
                <a:cs typeface="Comic Sans MS"/>
              </a:rPr>
              <a:t> </a:t>
            </a:r>
          </a:p>
          <a:p>
            <a:pPr lvl="0" eaLnBrk="0" fontAlgn="base" hangingPunct="0">
              <a:spcBef>
                <a:spcPct val="0"/>
              </a:spcBef>
              <a:spcAft>
                <a:spcPct val="0"/>
              </a:spcAft>
            </a:pPr>
            <a:r>
              <a:rPr lang="en-US" altLang="en-US" sz="1800" b="1" dirty="0" err="1">
                <a:solidFill>
                  <a:srgbClr val="03495C"/>
                </a:solidFill>
                <a:latin typeface="Comic Sans MS"/>
                <a:ea typeface="Comic Sans MS"/>
                <a:cs typeface="Comic Sans MS"/>
              </a:rPr>
              <a:t>docker</a:t>
            </a:r>
            <a:r>
              <a:rPr lang="en-US" altLang="en-US" sz="1800" b="1" dirty="0">
                <a:solidFill>
                  <a:srgbClr val="03495C"/>
                </a:solidFill>
                <a:latin typeface="Comic Sans MS"/>
                <a:ea typeface="Comic Sans MS"/>
                <a:cs typeface="Comic Sans MS"/>
              </a:rPr>
              <a:t> container exec </a:t>
            </a:r>
            <a:r>
              <a:rPr lang="en-US" altLang="en-US" sz="1800" b="1" dirty="0" err="1">
                <a:solidFill>
                  <a:srgbClr val="03495C"/>
                </a:solidFill>
                <a:latin typeface="Comic Sans MS"/>
                <a:ea typeface="Comic Sans MS"/>
                <a:cs typeface="Comic Sans MS"/>
              </a:rPr>
              <a:t>db</a:t>
            </a:r>
            <a:r>
              <a:rPr lang="en-US" altLang="en-US" sz="1800" b="1" dirty="0">
                <a:solidFill>
                  <a:srgbClr val="03495C"/>
                </a:solidFill>
                <a:latin typeface="Comic Sans MS"/>
                <a:ea typeface="Comic Sans MS"/>
                <a:cs typeface="Comic Sans MS"/>
              </a:rPr>
              <a:t> </a:t>
            </a:r>
            <a:r>
              <a:rPr lang="en-US" altLang="en-US" sz="1800" b="1" dirty="0">
                <a:solidFill>
                  <a:schemeClr val="accent2">
                    <a:lumMod val="60000"/>
                    <a:lumOff val="40000"/>
                  </a:schemeClr>
                </a:solidFill>
                <a:latin typeface="Comic Sans MS"/>
                <a:ea typeface="Comic Sans MS"/>
                <a:cs typeface="Comic Sans MS"/>
              </a:rPr>
              <a:t>ping web </a:t>
            </a:r>
          </a:p>
          <a:p>
            <a:pPr eaLnBrk="0" fontAlgn="base" hangingPunct="0">
              <a:spcBef>
                <a:spcPct val="0"/>
              </a:spcBef>
              <a:spcAft>
                <a:spcPct val="0"/>
              </a:spcAft>
            </a:pPr>
            <a:endParaRPr lang="en-US" altLang="en-US" sz="8000" dirty="0">
              <a:solidFill>
                <a:schemeClr val="tx1"/>
              </a:solidFill>
              <a:latin typeface="Arial" panose="020B0604020202020204" pitchFamily="34" charset="0"/>
            </a:endParaRPr>
          </a:p>
          <a:p>
            <a:pPr lvl="0" eaLnBrk="0" fontAlgn="base" hangingPunct="0">
              <a:spcBef>
                <a:spcPct val="0"/>
              </a:spcBef>
              <a:spcAft>
                <a:spcPct val="0"/>
              </a:spcAft>
            </a:pPr>
            <a:endParaRPr lang="en-US" altLang="en-US" sz="4400" dirty="0">
              <a:solidFill>
                <a:schemeClr val="tx1"/>
              </a:solidFill>
              <a:latin typeface="Arial" panose="020B0604020202020204" pitchFamily="34" charset="0"/>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45</a:t>
            </a:fld>
            <a:endParaRPr lang="en-US" dirty="0"/>
          </a:p>
        </p:txBody>
      </p:sp>
    </p:spTree>
    <p:extLst>
      <p:ext uri="{BB962C8B-B14F-4D97-AF65-F5344CB8AC3E}">
        <p14:creationId xmlns:p14="http://schemas.microsoft.com/office/powerpoint/2010/main" val="193162032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531090" y="179778"/>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r>
              <a:rPr dirty="0"/>
              <a:t> </a:t>
            </a:r>
            <a:r>
              <a:rPr lang="en-US" dirty="0"/>
              <a:t>Docker networks</a:t>
            </a:r>
            <a:br>
              <a:rPr lang="en-US" dirty="0"/>
            </a:br>
            <a:endParaRPr dirty="0"/>
          </a:p>
        </p:txBody>
      </p:sp>
      <p:sp>
        <p:nvSpPr>
          <p:cNvPr id="234" name="Shape 164"/>
          <p:cNvSpPr txBox="1">
            <a:spLocks noGrp="1"/>
          </p:cNvSpPr>
          <p:nvPr>
            <p:ph type="body" idx="1"/>
          </p:nvPr>
        </p:nvSpPr>
        <p:spPr>
          <a:xfrm>
            <a:off x="92365" y="1071401"/>
            <a:ext cx="8898636" cy="4572001"/>
          </a:xfrm>
          <a:prstGeom prst="rect">
            <a:avLst/>
          </a:prstGeom>
        </p:spPr>
        <p:txBody>
          <a:bodyPr>
            <a:normAutofit/>
          </a:bodyPr>
          <a:lstStyle/>
          <a:p>
            <a:pPr defTabSz="832104">
              <a:spcBef>
                <a:spcPts val="400"/>
              </a:spcBef>
              <a:defRPr sz="1820" b="1">
                <a:solidFill>
                  <a:srgbClr val="03495C"/>
                </a:solidFill>
                <a:latin typeface="Comic Sans MS"/>
                <a:ea typeface="Comic Sans MS"/>
                <a:cs typeface="Comic Sans MS"/>
                <a:sym typeface="Comic Sans MS"/>
              </a:defRPr>
            </a:pPr>
            <a:r>
              <a:rPr lang="en-US" sz="1820" dirty="0">
                <a:sym typeface="Comic Sans MS"/>
              </a:rPr>
              <a:t>Overlay network</a:t>
            </a:r>
          </a:p>
          <a:p>
            <a:pPr defTabSz="832104">
              <a:spcBef>
                <a:spcPts val="400"/>
              </a:spcBef>
              <a:defRPr sz="1820" b="1">
                <a:solidFill>
                  <a:srgbClr val="03495C"/>
                </a:solidFill>
                <a:latin typeface="Comic Sans MS"/>
                <a:ea typeface="Comic Sans MS"/>
                <a:cs typeface="Comic Sans MS"/>
                <a:sym typeface="Comic Sans MS"/>
              </a:defRPr>
            </a:pPr>
            <a:endParaRPr dirty="0"/>
          </a:p>
          <a:p>
            <a:pPr marL="342900" indent="-342900" defTabSz="832104" eaLnBrk="0" fontAlgn="base" hangingPunct="0">
              <a:spcBef>
                <a:spcPts val="400"/>
              </a:spcBef>
              <a:buFont typeface="Arial" panose="020B0604020202020204" pitchFamily="34" charset="0"/>
              <a:buChar char="•"/>
              <a:defRPr sz="1820" b="1">
                <a:solidFill>
                  <a:srgbClr val="03495C"/>
                </a:solidFill>
                <a:latin typeface="Comic Sans MS"/>
                <a:ea typeface="Comic Sans MS"/>
                <a:cs typeface="Comic Sans MS"/>
                <a:sym typeface="Comic Sans MS"/>
              </a:defRPr>
            </a:pPr>
            <a:r>
              <a:rPr lang="en-US" sz="1820" dirty="0">
                <a:sym typeface="Comic Sans MS"/>
              </a:rPr>
              <a:t>native multi-host networking (Allows a multiple hosts cluster, e.g. swarm or k8s)</a:t>
            </a:r>
          </a:p>
          <a:p>
            <a:pPr marL="342900" indent="-342900" defTabSz="832104" eaLnBrk="0" fontAlgn="base" hangingPunct="0">
              <a:spcBef>
                <a:spcPts val="400"/>
              </a:spcBef>
              <a:buFont typeface="Arial" panose="020B0604020202020204" pitchFamily="34" charset="0"/>
              <a:buChar char="•"/>
              <a:defRPr sz="1820" b="1">
                <a:solidFill>
                  <a:srgbClr val="03495C"/>
                </a:solidFill>
                <a:latin typeface="Comic Sans MS"/>
                <a:ea typeface="Comic Sans MS"/>
                <a:cs typeface="Comic Sans MS"/>
                <a:sym typeface="Comic Sans MS"/>
              </a:defRPr>
            </a:pPr>
            <a:endParaRPr lang="en-US" sz="1820" dirty="0">
              <a:sym typeface="Comic Sans MS"/>
            </a:endParaRPr>
          </a:p>
          <a:p>
            <a:pPr marL="342900" indent="-342900" defTabSz="832104" eaLnBrk="0" fontAlgn="base" hangingPunct="0">
              <a:spcBef>
                <a:spcPts val="400"/>
              </a:spcBef>
              <a:buFont typeface="Arial" panose="020B0604020202020204" pitchFamily="34" charset="0"/>
              <a:buChar char="•"/>
              <a:defRPr sz="1820" b="1">
                <a:solidFill>
                  <a:srgbClr val="03495C"/>
                </a:solidFill>
                <a:latin typeface="Comic Sans MS"/>
                <a:ea typeface="Comic Sans MS"/>
                <a:cs typeface="Comic Sans MS"/>
                <a:sym typeface="Comic Sans MS"/>
              </a:defRPr>
            </a:pPr>
            <a:r>
              <a:rPr lang="en-US" sz="1820" dirty="0">
                <a:sym typeface="Comic Sans MS"/>
              </a:rPr>
              <a:t>require a valid key-value store service, such as Consul, </a:t>
            </a:r>
            <a:r>
              <a:rPr lang="en-US" sz="1820" dirty="0" err="1">
                <a:sym typeface="Comic Sans MS"/>
              </a:rPr>
              <a:t>Etcd</a:t>
            </a:r>
            <a:r>
              <a:rPr lang="en-US" sz="1820" dirty="0">
                <a:sym typeface="Comic Sans MS"/>
              </a:rPr>
              <a:t>, or </a:t>
            </a:r>
            <a:r>
              <a:rPr lang="en-US" sz="1820" dirty="0" err="1">
                <a:sym typeface="Comic Sans MS"/>
              </a:rPr>
              <a:t>ZooKeeper</a:t>
            </a:r>
            <a:r>
              <a:rPr lang="en-US" sz="1820" dirty="0">
                <a:sym typeface="Comic Sans MS"/>
              </a:rPr>
              <a:t>. </a:t>
            </a:r>
          </a:p>
          <a:p>
            <a:pPr lvl="0" eaLnBrk="0" fontAlgn="base" hangingPunct="0">
              <a:spcBef>
                <a:spcPct val="0"/>
              </a:spcBef>
              <a:spcAft>
                <a:spcPct val="0"/>
              </a:spcAft>
            </a:pPr>
            <a:endParaRPr lang="en-US" altLang="en-US" sz="1820" b="1" dirty="0">
              <a:solidFill>
                <a:srgbClr val="03495C"/>
              </a:solidFill>
              <a:latin typeface="Comic Sans MS"/>
              <a:ea typeface="Comic Sans MS"/>
              <a:cs typeface="Comic Sans MS"/>
            </a:endParaRPr>
          </a:p>
          <a:p>
            <a:pPr lvl="0" eaLnBrk="0" fontAlgn="base" hangingPunct="0">
              <a:spcBef>
                <a:spcPct val="0"/>
              </a:spcBef>
              <a:spcAft>
                <a:spcPct val="0"/>
              </a:spcAft>
            </a:pPr>
            <a:endParaRPr lang="en-US" altLang="en-US" sz="1800" b="1" dirty="0">
              <a:solidFill>
                <a:schemeClr val="accent2">
                  <a:lumMod val="60000"/>
                  <a:lumOff val="40000"/>
                </a:schemeClr>
              </a:solidFill>
              <a:latin typeface="Comic Sans MS"/>
              <a:ea typeface="Comic Sans MS"/>
              <a:cs typeface="Comic Sans MS"/>
            </a:endParaRPr>
          </a:p>
          <a:p>
            <a:pPr eaLnBrk="0" fontAlgn="base" hangingPunct="0">
              <a:spcBef>
                <a:spcPct val="0"/>
              </a:spcBef>
              <a:spcAft>
                <a:spcPct val="0"/>
              </a:spcAft>
            </a:pPr>
            <a:r>
              <a:rPr lang="en-US" sz="1800" b="1" dirty="0">
                <a:solidFill>
                  <a:srgbClr val="03495C"/>
                </a:solidFill>
                <a:latin typeface="Comic Sans MS"/>
              </a:rPr>
              <a:t>docker network create </a:t>
            </a:r>
            <a:r>
              <a:rPr lang="en-US" sz="1800" b="1" dirty="0">
                <a:solidFill>
                  <a:schemeClr val="accent2"/>
                </a:solidFill>
                <a:latin typeface="Comic Sans MS"/>
              </a:rPr>
              <a:t>--driver overlay </a:t>
            </a:r>
            <a:r>
              <a:rPr lang="en-US" sz="1800" b="1" dirty="0" err="1">
                <a:solidFill>
                  <a:srgbClr val="03495C"/>
                </a:solidFill>
                <a:latin typeface="Comic Sans MS"/>
              </a:rPr>
              <a:t>my_multi_host_network</a:t>
            </a:r>
            <a:endParaRPr lang="en-US" altLang="en-US" sz="1800" b="1" dirty="0">
              <a:solidFill>
                <a:srgbClr val="03495C"/>
              </a:solidFill>
              <a:latin typeface="Comic Sans MS"/>
            </a:endParaRPr>
          </a:p>
          <a:p>
            <a:pPr lvl="0" eaLnBrk="0" fontAlgn="base" hangingPunct="0">
              <a:spcBef>
                <a:spcPct val="0"/>
              </a:spcBef>
              <a:spcAft>
                <a:spcPct val="0"/>
              </a:spcAft>
            </a:pPr>
            <a:endParaRPr lang="en-US" altLang="en-US" sz="4400" dirty="0">
              <a:solidFill>
                <a:schemeClr val="tx1"/>
              </a:solidFill>
              <a:latin typeface="Arial" panose="020B0604020202020204" pitchFamily="34" charset="0"/>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46</a:t>
            </a:fld>
            <a:endParaRPr lang="en-US" dirty="0"/>
          </a:p>
        </p:txBody>
      </p:sp>
    </p:spTree>
    <p:extLst>
      <p:ext uri="{BB962C8B-B14F-4D97-AF65-F5344CB8AC3E}">
        <p14:creationId xmlns:p14="http://schemas.microsoft.com/office/powerpoint/2010/main" val="3835370403"/>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596368" y="211676"/>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r>
              <a:rPr dirty="0"/>
              <a:t> </a:t>
            </a:r>
            <a:r>
              <a:rPr lang="en-US" dirty="0"/>
              <a:t>Multistage CI/CD</a:t>
            </a:r>
            <a:br>
              <a:rPr lang="en-US" dirty="0"/>
            </a:br>
            <a:endParaRPr dirty="0"/>
          </a:p>
        </p:txBody>
      </p:sp>
      <p:sp>
        <p:nvSpPr>
          <p:cNvPr id="234" name="Shape 164"/>
          <p:cNvSpPr txBox="1">
            <a:spLocks noGrp="1"/>
          </p:cNvSpPr>
          <p:nvPr>
            <p:ph type="body" idx="1"/>
          </p:nvPr>
        </p:nvSpPr>
        <p:spPr>
          <a:xfrm>
            <a:off x="5595390" y="920831"/>
            <a:ext cx="8898636" cy="5944541"/>
          </a:xfrm>
          <a:prstGeom prst="rect">
            <a:avLst/>
          </a:prstGeom>
        </p:spPr>
        <p:txBody>
          <a:bodyPr>
            <a:normAutofit fontScale="55000" lnSpcReduction="20000"/>
          </a:bodyPr>
          <a:lstStyle/>
          <a:p>
            <a:r>
              <a:rPr lang="en-US" dirty="0"/>
              <a:t># ---- Base Node ----</a:t>
            </a:r>
          </a:p>
          <a:p>
            <a:r>
              <a:rPr lang="en-US" dirty="0"/>
              <a:t>FROM alpine:3.5 AS base</a:t>
            </a:r>
          </a:p>
          <a:p>
            <a:r>
              <a:rPr lang="en-US" dirty="0"/>
              <a:t># install node</a:t>
            </a:r>
          </a:p>
          <a:p>
            <a:r>
              <a:rPr lang="en-US" dirty="0"/>
              <a:t>RUN </a:t>
            </a:r>
            <a:r>
              <a:rPr lang="en-US" dirty="0" err="1"/>
              <a:t>apk</a:t>
            </a:r>
            <a:r>
              <a:rPr lang="en-US" dirty="0"/>
              <a:t> add --no-cache </a:t>
            </a:r>
            <a:r>
              <a:rPr lang="en-US" dirty="0" err="1"/>
              <a:t>nodejs</a:t>
            </a:r>
            <a:r>
              <a:rPr lang="en-US" dirty="0"/>
              <a:t>-current </a:t>
            </a:r>
            <a:r>
              <a:rPr lang="en-US" dirty="0" err="1"/>
              <a:t>tini</a:t>
            </a:r>
            <a:endParaRPr lang="en-US" dirty="0"/>
          </a:p>
          <a:p>
            <a:r>
              <a:rPr lang="en-US" dirty="0"/>
              <a:t># set working directory</a:t>
            </a:r>
          </a:p>
          <a:p>
            <a:r>
              <a:rPr lang="en-US" dirty="0"/>
              <a:t>WORKDIR /root/chat</a:t>
            </a:r>
          </a:p>
          <a:p>
            <a:r>
              <a:rPr lang="en-US" dirty="0"/>
              <a:t># Set </a:t>
            </a:r>
            <a:r>
              <a:rPr lang="en-US" dirty="0" err="1"/>
              <a:t>tini</a:t>
            </a:r>
            <a:r>
              <a:rPr lang="en-US" dirty="0"/>
              <a:t> as </a:t>
            </a:r>
            <a:r>
              <a:rPr lang="en-US" dirty="0" err="1"/>
              <a:t>entrypoint</a:t>
            </a:r>
            <a:endParaRPr lang="en-US" dirty="0"/>
          </a:p>
          <a:p>
            <a:r>
              <a:rPr lang="en-US" dirty="0"/>
              <a:t>ENTRYPOINT ["/</a:t>
            </a:r>
            <a:r>
              <a:rPr lang="en-US" dirty="0" err="1"/>
              <a:t>sbin</a:t>
            </a:r>
            <a:r>
              <a:rPr lang="en-US" dirty="0"/>
              <a:t>/</a:t>
            </a:r>
            <a:r>
              <a:rPr lang="en-US" dirty="0" err="1"/>
              <a:t>tini</a:t>
            </a:r>
            <a:r>
              <a:rPr lang="en-US" dirty="0"/>
              <a:t>", "--"]</a:t>
            </a:r>
          </a:p>
          <a:p>
            <a:r>
              <a:rPr lang="en-US" dirty="0"/>
              <a:t># copy project file</a:t>
            </a:r>
          </a:p>
          <a:p>
            <a:r>
              <a:rPr lang="en-US" dirty="0"/>
              <a:t>COPY </a:t>
            </a:r>
            <a:r>
              <a:rPr lang="en-US" dirty="0" err="1"/>
              <a:t>package.json</a:t>
            </a:r>
            <a:r>
              <a:rPr lang="en-US" dirty="0"/>
              <a:t> .</a:t>
            </a:r>
          </a:p>
          <a:p>
            <a:r>
              <a:rPr lang="en-US" dirty="0"/>
              <a:t> #</a:t>
            </a:r>
          </a:p>
          <a:p>
            <a:r>
              <a:rPr lang="en-US" dirty="0"/>
              <a:t># ---- Dependencies ----</a:t>
            </a:r>
          </a:p>
          <a:p>
            <a:r>
              <a:rPr lang="en-US" dirty="0"/>
              <a:t>FROM base AS dependencies</a:t>
            </a:r>
          </a:p>
          <a:p>
            <a:r>
              <a:rPr lang="en-US" dirty="0"/>
              <a:t># install node packages</a:t>
            </a:r>
          </a:p>
          <a:p>
            <a:r>
              <a:rPr lang="en-US" dirty="0"/>
              <a:t>RUN </a:t>
            </a:r>
            <a:r>
              <a:rPr lang="en-US" dirty="0" err="1"/>
              <a:t>npm</a:t>
            </a:r>
            <a:r>
              <a:rPr lang="en-US" dirty="0"/>
              <a:t> set progress=false &amp;&amp; </a:t>
            </a:r>
            <a:r>
              <a:rPr lang="en-US" dirty="0" err="1"/>
              <a:t>npm</a:t>
            </a:r>
            <a:r>
              <a:rPr lang="en-US" dirty="0"/>
              <a:t> </a:t>
            </a:r>
            <a:r>
              <a:rPr lang="en-US" dirty="0" err="1"/>
              <a:t>config</a:t>
            </a:r>
            <a:r>
              <a:rPr lang="en-US" dirty="0"/>
              <a:t> set depth 0</a:t>
            </a:r>
          </a:p>
          <a:p>
            <a:r>
              <a:rPr lang="en-US" dirty="0"/>
              <a:t>RUN </a:t>
            </a:r>
            <a:r>
              <a:rPr lang="en-US" dirty="0" err="1"/>
              <a:t>npm</a:t>
            </a:r>
            <a:r>
              <a:rPr lang="en-US" dirty="0"/>
              <a:t> install --only=production </a:t>
            </a:r>
          </a:p>
          <a:p>
            <a:r>
              <a:rPr lang="en-US" dirty="0"/>
              <a:t># copy production </a:t>
            </a:r>
            <a:r>
              <a:rPr lang="en-US" dirty="0" err="1"/>
              <a:t>node_modules</a:t>
            </a:r>
            <a:r>
              <a:rPr lang="en-US" dirty="0"/>
              <a:t> aside</a:t>
            </a:r>
          </a:p>
          <a:p>
            <a:r>
              <a:rPr lang="en-US" dirty="0"/>
              <a:t>RUN </a:t>
            </a:r>
            <a:r>
              <a:rPr lang="en-US" dirty="0" err="1"/>
              <a:t>cp</a:t>
            </a:r>
            <a:r>
              <a:rPr lang="en-US" dirty="0"/>
              <a:t> -R </a:t>
            </a:r>
            <a:r>
              <a:rPr lang="en-US" dirty="0" err="1"/>
              <a:t>node_modules</a:t>
            </a:r>
            <a:r>
              <a:rPr lang="en-US" dirty="0"/>
              <a:t> </a:t>
            </a:r>
            <a:r>
              <a:rPr lang="en-US" dirty="0" err="1"/>
              <a:t>prod_node_modules</a:t>
            </a:r>
            <a:endParaRPr lang="en-US" dirty="0"/>
          </a:p>
          <a:p>
            <a:r>
              <a:rPr lang="en-US" dirty="0"/>
              <a:t># install ALL </a:t>
            </a:r>
            <a:r>
              <a:rPr lang="en-US" dirty="0" err="1"/>
              <a:t>node_modules</a:t>
            </a:r>
            <a:r>
              <a:rPr lang="en-US" dirty="0"/>
              <a:t>, including '</a:t>
            </a:r>
            <a:r>
              <a:rPr lang="en-US" dirty="0" err="1"/>
              <a:t>devDependencies</a:t>
            </a:r>
            <a:r>
              <a:rPr lang="en-US" dirty="0"/>
              <a:t>'</a:t>
            </a:r>
          </a:p>
          <a:p>
            <a:r>
              <a:rPr lang="en-US" dirty="0"/>
              <a:t>RUN </a:t>
            </a:r>
            <a:r>
              <a:rPr lang="en-US" dirty="0" err="1"/>
              <a:t>npm</a:t>
            </a:r>
            <a:r>
              <a:rPr lang="en-US" dirty="0"/>
              <a:t> install</a:t>
            </a:r>
          </a:p>
          <a:p>
            <a:r>
              <a:rPr lang="en-US" dirty="0"/>
              <a:t> #</a:t>
            </a:r>
          </a:p>
          <a:p>
            <a:r>
              <a:rPr lang="en-US" dirty="0"/>
              <a:t># ---- Test ----</a:t>
            </a:r>
          </a:p>
          <a:p>
            <a:r>
              <a:rPr lang="en-US" dirty="0"/>
              <a:t># run linters, setup and tests</a:t>
            </a:r>
          </a:p>
          <a:p>
            <a:r>
              <a:rPr lang="en-US" dirty="0"/>
              <a:t>FROM dependencies AS test</a:t>
            </a:r>
          </a:p>
          <a:p>
            <a:r>
              <a:rPr lang="en-US" dirty="0"/>
              <a:t>COPY . .</a:t>
            </a:r>
          </a:p>
          <a:p>
            <a:r>
              <a:rPr lang="en-US" dirty="0"/>
              <a:t>RUN  </a:t>
            </a:r>
            <a:r>
              <a:rPr lang="en-US" dirty="0" err="1"/>
              <a:t>npm</a:t>
            </a:r>
            <a:r>
              <a:rPr lang="en-US" dirty="0"/>
              <a:t> run lint &amp;&amp; </a:t>
            </a:r>
            <a:r>
              <a:rPr lang="en-US" dirty="0" err="1"/>
              <a:t>npm</a:t>
            </a:r>
            <a:r>
              <a:rPr lang="en-US" dirty="0"/>
              <a:t> run setup &amp;&amp; </a:t>
            </a:r>
            <a:r>
              <a:rPr lang="en-US" dirty="0" err="1"/>
              <a:t>npm</a:t>
            </a:r>
            <a:r>
              <a:rPr lang="en-US" dirty="0"/>
              <a:t> run test</a:t>
            </a:r>
          </a:p>
          <a:p>
            <a:r>
              <a:rPr lang="en-US" dirty="0"/>
              <a:t> #</a:t>
            </a:r>
          </a:p>
          <a:p>
            <a:r>
              <a:rPr lang="en-US" dirty="0"/>
              <a:t># ---- Release ----</a:t>
            </a:r>
          </a:p>
          <a:p>
            <a:r>
              <a:rPr lang="en-US" dirty="0"/>
              <a:t>FROM base AS release</a:t>
            </a:r>
          </a:p>
          <a:p>
            <a:r>
              <a:rPr lang="en-US" dirty="0"/>
              <a:t># copy production </a:t>
            </a:r>
            <a:r>
              <a:rPr lang="en-US" dirty="0" err="1"/>
              <a:t>node_modules</a:t>
            </a:r>
            <a:endParaRPr lang="en-US" dirty="0"/>
          </a:p>
          <a:p>
            <a:r>
              <a:rPr lang="en-US" dirty="0"/>
              <a:t>COPY --from=dependencies /root/chat/</a:t>
            </a:r>
            <a:r>
              <a:rPr lang="en-US" dirty="0" err="1"/>
              <a:t>prod_node_modules</a:t>
            </a:r>
            <a:r>
              <a:rPr lang="en-US" dirty="0"/>
              <a:t> ./</a:t>
            </a:r>
            <a:r>
              <a:rPr lang="en-US" dirty="0" err="1"/>
              <a:t>node_modules</a:t>
            </a:r>
            <a:endParaRPr lang="en-US" dirty="0"/>
          </a:p>
          <a:p>
            <a:r>
              <a:rPr lang="en-US" dirty="0"/>
              <a:t># copy app sources</a:t>
            </a:r>
          </a:p>
          <a:p>
            <a:r>
              <a:rPr lang="en-US" dirty="0"/>
              <a:t>COPY . .</a:t>
            </a:r>
          </a:p>
          <a:p>
            <a:r>
              <a:rPr lang="en-US" dirty="0"/>
              <a:t># expose port and define CMD</a:t>
            </a:r>
          </a:p>
          <a:p>
            <a:r>
              <a:rPr lang="en-US" dirty="0"/>
              <a:t>EXPOSE 5000</a:t>
            </a:r>
          </a:p>
          <a:p>
            <a:r>
              <a:rPr lang="en-US" dirty="0"/>
              <a:t>CMD </a:t>
            </a:r>
            <a:r>
              <a:rPr lang="en-US" dirty="0" err="1"/>
              <a:t>npm</a:t>
            </a:r>
            <a:r>
              <a:rPr lang="en-US" dirty="0"/>
              <a:t> run start</a:t>
            </a:r>
          </a:p>
          <a:p>
            <a:pPr eaLnBrk="0" fontAlgn="base" hangingPunct="0">
              <a:spcBef>
                <a:spcPct val="0"/>
              </a:spcBef>
              <a:spcAft>
                <a:spcPct val="0"/>
              </a:spcAft>
            </a:pPr>
            <a:endParaRPr lang="en-US" altLang="en-US" sz="8000" dirty="0">
              <a:solidFill>
                <a:schemeClr val="tx1"/>
              </a:solidFill>
              <a:latin typeface="Arial" panose="020B0604020202020204" pitchFamily="34" charset="0"/>
            </a:endParaRPr>
          </a:p>
          <a:p>
            <a:pPr lvl="0" eaLnBrk="0" fontAlgn="base" hangingPunct="0">
              <a:spcBef>
                <a:spcPct val="0"/>
              </a:spcBef>
              <a:spcAft>
                <a:spcPct val="0"/>
              </a:spcAft>
            </a:pPr>
            <a:endParaRPr lang="en-US" altLang="en-US" sz="4400" dirty="0">
              <a:solidFill>
                <a:schemeClr val="tx1"/>
              </a:solidFill>
              <a:latin typeface="Arial" panose="020B0604020202020204" pitchFamily="34" charset="0"/>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47</a:t>
            </a:fld>
            <a:endParaRPr lang="en-US" dirty="0"/>
          </a:p>
        </p:txBody>
      </p:sp>
      <p:sp>
        <p:nvSpPr>
          <p:cNvPr id="7" name="Shape 164"/>
          <p:cNvSpPr txBox="1">
            <a:spLocks noGrp="1"/>
          </p:cNvSpPr>
          <p:nvPr>
            <p:ph type="body" idx="1"/>
          </p:nvPr>
        </p:nvSpPr>
        <p:spPr>
          <a:xfrm>
            <a:off x="0" y="1071401"/>
            <a:ext cx="8898636" cy="4572001"/>
          </a:xfrm>
          <a:prstGeom prst="rect">
            <a:avLst/>
          </a:prstGeom>
        </p:spPr>
        <p:txBody>
          <a:bodyPr>
            <a:normAutofit/>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FROM golang:1.7.3 </a:t>
            </a:r>
            <a:r>
              <a:rPr lang="en-US" altLang="en-US" sz="1820" b="1" dirty="0">
                <a:solidFill>
                  <a:schemeClr val="accent2">
                    <a:lumMod val="60000"/>
                    <a:lumOff val="40000"/>
                  </a:schemeClr>
                </a:solidFill>
                <a:latin typeface="Comic Sans MS"/>
                <a:ea typeface="Comic Sans MS"/>
                <a:cs typeface="Comic Sans MS"/>
              </a:rPr>
              <a:t>AS builder</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WORKDIR /go/</a:t>
            </a:r>
            <a:r>
              <a:rPr lang="en-US" altLang="en-US" sz="1820" b="1" dirty="0" err="1">
                <a:solidFill>
                  <a:srgbClr val="03495C"/>
                </a:solidFill>
                <a:latin typeface="Comic Sans MS"/>
                <a:ea typeface="Comic Sans MS"/>
                <a:cs typeface="Comic Sans MS"/>
              </a:rPr>
              <a:t>src</a:t>
            </a:r>
            <a:r>
              <a:rPr lang="en-US" altLang="en-US" sz="1820" b="1" dirty="0">
                <a:solidFill>
                  <a:srgbClr val="03495C"/>
                </a:solidFill>
                <a:latin typeface="Comic Sans MS"/>
                <a:ea typeface="Comic Sans MS"/>
                <a:cs typeface="Comic Sans MS"/>
              </a:rPr>
              <a:t>/</a:t>
            </a:r>
            <a:r>
              <a:rPr lang="en-US" altLang="en-US" sz="1820" b="1" dirty="0" err="1">
                <a:solidFill>
                  <a:srgbClr val="03495C"/>
                </a:solidFill>
                <a:latin typeface="Comic Sans MS"/>
                <a:ea typeface="Comic Sans MS"/>
                <a:cs typeface="Comic Sans MS"/>
              </a:rPr>
              <a:t>href</a:t>
            </a:r>
            <a:r>
              <a:rPr lang="en-US" altLang="en-US" sz="1820" b="1" dirty="0">
                <a:solidFill>
                  <a:srgbClr val="03495C"/>
                </a:solidFill>
                <a:latin typeface="Comic Sans MS"/>
                <a:ea typeface="Comic Sans MS"/>
                <a:cs typeface="Comic Sans MS"/>
              </a:rPr>
              <a:t>-counter/</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RUN go get -d -v golang.org/x/net/html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COPY </a:t>
            </a:r>
            <a:r>
              <a:rPr lang="en-US" altLang="en-US" sz="1820" b="1" dirty="0" err="1">
                <a:solidFill>
                  <a:srgbClr val="03495C"/>
                </a:solidFill>
                <a:latin typeface="Comic Sans MS"/>
                <a:ea typeface="Comic Sans MS"/>
                <a:cs typeface="Comic Sans MS"/>
              </a:rPr>
              <a:t>app.go</a:t>
            </a:r>
            <a:r>
              <a:rPr lang="en-US" altLang="en-US" sz="1820" b="1" dirty="0">
                <a:solidFill>
                  <a:srgbClr val="03495C"/>
                </a:solidFill>
                <a:latin typeface="Comic Sans MS"/>
                <a:ea typeface="Comic Sans MS"/>
                <a:cs typeface="Comic Sans MS"/>
              </a:rPr>
              <a:t>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RUN go build -a -</a:t>
            </a:r>
            <a:r>
              <a:rPr lang="en-US" altLang="en-US" sz="1820" b="1" dirty="0" err="1">
                <a:solidFill>
                  <a:srgbClr val="03495C"/>
                </a:solidFill>
                <a:latin typeface="Comic Sans MS"/>
                <a:ea typeface="Comic Sans MS"/>
                <a:cs typeface="Comic Sans MS"/>
              </a:rPr>
              <a:t>installsuffix</a:t>
            </a:r>
            <a:r>
              <a:rPr lang="en-US" altLang="en-US" sz="1820" b="1" dirty="0">
                <a:solidFill>
                  <a:srgbClr val="03495C"/>
                </a:solidFill>
                <a:latin typeface="Comic Sans MS"/>
                <a:ea typeface="Comic Sans MS"/>
                <a:cs typeface="Comic Sans MS"/>
              </a:rPr>
              <a:t> </a:t>
            </a:r>
            <a:r>
              <a:rPr lang="en-US" altLang="en-US" sz="1820" b="1" dirty="0" err="1">
                <a:solidFill>
                  <a:srgbClr val="03495C"/>
                </a:solidFill>
                <a:latin typeface="Comic Sans MS"/>
                <a:ea typeface="Comic Sans MS"/>
                <a:cs typeface="Comic Sans MS"/>
              </a:rPr>
              <a:t>cgo</a:t>
            </a:r>
            <a:r>
              <a:rPr lang="en-US" altLang="en-US" sz="1820" b="1" dirty="0">
                <a:solidFill>
                  <a:srgbClr val="03495C"/>
                </a:solidFill>
                <a:latin typeface="Comic Sans MS"/>
                <a:ea typeface="Comic Sans MS"/>
                <a:cs typeface="Comic Sans MS"/>
              </a:rPr>
              <a:t> -o app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endParaRPr lang="en-US" altLang="en-US" sz="1820"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FROM </a:t>
            </a:r>
            <a:r>
              <a:rPr lang="en-US" altLang="en-US" sz="1820" b="1" dirty="0" err="1">
                <a:solidFill>
                  <a:srgbClr val="03495C"/>
                </a:solidFill>
                <a:latin typeface="Comic Sans MS"/>
                <a:ea typeface="Comic Sans MS"/>
                <a:cs typeface="Comic Sans MS"/>
              </a:rPr>
              <a:t>alpine:latest</a:t>
            </a:r>
            <a:r>
              <a:rPr lang="en-US" altLang="en-US" sz="1820" b="1" dirty="0">
                <a:solidFill>
                  <a:srgbClr val="03495C"/>
                </a:solidFill>
                <a:latin typeface="Comic Sans MS"/>
                <a:ea typeface="Comic Sans MS"/>
                <a:cs typeface="Comic Sans MS"/>
              </a:rPr>
              <a:t>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RUN </a:t>
            </a:r>
            <a:r>
              <a:rPr lang="en-US" altLang="en-US" sz="1820" b="1" dirty="0" err="1">
                <a:solidFill>
                  <a:srgbClr val="03495C"/>
                </a:solidFill>
                <a:latin typeface="Comic Sans MS"/>
                <a:ea typeface="Comic Sans MS"/>
                <a:cs typeface="Comic Sans MS"/>
              </a:rPr>
              <a:t>apk</a:t>
            </a:r>
            <a:r>
              <a:rPr lang="en-US" altLang="en-US" sz="1820" b="1" dirty="0">
                <a:solidFill>
                  <a:srgbClr val="03495C"/>
                </a:solidFill>
                <a:latin typeface="Comic Sans MS"/>
                <a:ea typeface="Comic Sans MS"/>
                <a:cs typeface="Comic Sans MS"/>
              </a:rPr>
              <a:t> --no-cache add ca-certificates</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WORKDIR /root/</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chemeClr val="accent2">
                    <a:lumMod val="60000"/>
                    <a:lumOff val="40000"/>
                  </a:schemeClr>
                </a:solidFill>
                <a:latin typeface="Comic Sans MS"/>
                <a:ea typeface="Comic Sans MS"/>
                <a:cs typeface="Comic Sans MS"/>
              </a:rPr>
              <a:t>COPY --from=builder </a:t>
            </a:r>
            <a:r>
              <a:rPr lang="en-US" altLang="en-US" sz="1820" b="1" dirty="0">
                <a:solidFill>
                  <a:srgbClr val="03495C"/>
                </a:solidFill>
                <a:latin typeface="Comic Sans MS"/>
                <a:ea typeface="Comic Sans MS"/>
                <a:cs typeface="Comic Sans MS"/>
              </a:rPr>
              <a:t>/go/</a:t>
            </a:r>
            <a:r>
              <a:rPr lang="en-US" altLang="en-US" sz="1820" b="1" dirty="0" err="1">
                <a:solidFill>
                  <a:srgbClr val="03495C"/>
                </a:solidFill>
                <a:latin typeface="Comic Sans MS"/>
                <a:ea typeface="Comic Sans MS"/>
                <a:cs typeface="Comic Sans MS"/>
              </a:rPr>
              <a:t>src</a:t>
            </a:r>
            <a:r>
              <a:rPr lang="en-US" altLang="en-US" sz="1820" b="1" dirty="0">
                <a:solidFill>
                  <a:srgbClr val="03495C"/>
                </a:solidFill>
                <a:latin typeface="Comic Sans MS"/>
                <a:ea typeface="Comic Sans MS"/>
                <a:cs typeface="Comic Sans MS"/>
              </a:rPr>
              <a:t>/</a:t>
            </a:r>
            <a:r>
              <a:rPr lang="en-US" altLang="en-US" sz="1820" b="1" dirty="0" err="1">
                <a:solidFill>
                  <a:srgbClr val="03495C"/>
                </a:solidFill>
                <a:latin typeface="Comic Sans MS"/>
                <a:ea typeface="Comic Sans MS"/>
                <a:cs typeface="Comic Sans MS"/>
              </a:rPr>
              <a:t>href</a:t>
            </a:r>
            <a:r>
              <a:rPr lang="en-US" altLang="en-US" sz="1820" b="1" dirty="0">
                <a:solidFill>
                  <a:srgbClr val="03495C"/>
                </a:solidFill>
                <a:latin typeface="Comic Sans MS"/>
                <a:ea typeface="Comic Sans MS"/>
                <a:cs typeface="Comic Sans MS"/>
              </a:rPr>
              <a:t>-counter/app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CMD ["./app"]</a:t>
            </a:r>
            <a:endParaRPr lang="en-US" altLang="en-US" sz="8000" dirty="0">
              <a:solidFill>
                <a:schemeClr val="tx1"/>
              </a:solidFill>
              <a:latin typeface="Arial" panose="020B0604020202020204" pitchFamily="34" charset="0"/>
            </a:endParaRPr>
          </a:p>
          <a:p>
            <a:pPr lvl="0" eaLnBrk="0" fontAlgn="base" hangingPunct="0">
              <a:spcBef>
                <a:spcPct val="0"/>
              </a:spcBef>
              <a:spcAft>
                <a:spcPct val="0"/>
              </a:spcAft>
            </a:pPr>
            <a:endParaRPr lang="en-US" altLang="en-US" sz="4400" dirty="0">
              <a:solidFill>
                <a:schemeClr val="tx1"/>
              </a:solidFill>
              <a:latin typeface="Arial" panose="020B0604020202020204" pitchFamily="34" charset="0"/>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dirty="0"/>
          </a:p>
        </p:txBody>
      </p:sp>
    </p:spTree>
    <p:extLst>
      <p:ext uri="{BB962C8B-B14F-4D97-AF65-F5344CB8AC3E}">
        <p14:creationId xmlns:p14="http://schemas.microsoft.com/office/powerpoint/2010/main" val="85903209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596368" y="211676"/>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r>
              <a:rPr dirty="0"/>
              <a:t> </a:t>
            </a:r>
            <a:r>
              <a:rPr lang="en-US" dirty="0"/>
              <a:t>Multistage CI/CD</a:t>
            </a:r>
            <a:br>
              <a:rPr lang="en-US" dirty="0"/>
            </a:br>
            <a:endParaRPr dirty="0"/>
          </a:p>
        </p:txBody>
      </p:sp>
      <p:sp>
        <p:nvSpPr>
          <p:cNvPr id="234" name="Shape 164"/>
          <p:cNvSpPr txBox="1">
            <a:spLocks noGrp="1"/>
          </p:cNvSpPr>
          <p:nvPr>
            <p:ph type="body" idx="1"/>
          </p:nvPr>
        </p:nvSpPr>
        <p:spPr>
          <a:xfrm>
            <a:off x="5054215" y="913459"/>
            <a:ext cx="8898636" cy="5944541"/>
          </a:xfrm>
          <a:prstGeom prst="rect">
            <a:avLst/>
          </a:prstGeom>
        </p:spPr>
        <p:txBody>
          <a:bodyPr>
            <a:normAutofit/>
          </a:bodyPr>
          <a:lstStyle/>
          <a:p>
            <a:r>
              <a:rPr lang="en-US" sz="1100" dirty="0">
                <a:latin typeface="Calibri"/>
                <a:ea typeface="Calibri"/>
                <a:cs typeface="Calibri"/>
                <a:sym typeface="Calibri"/>
                <a:hlinkClick r:id="rId3"/>
              </a:rPr>
              <a:t>https://github.com/nashpaz123/cf_api_net_core</a:t>
            </a:r>
            <a:endParaRPr lang="en-US" sz="1100" dirty="0">
              <a:latin typeface="Calibri"/>
              <a:ea typeface="Calibri"/>
              <a:cs typeface="Calibri"/>
              <a:sym typeface="Calibri"/>
            </a:endParaRPr>
          </a:p>
          <a:p>
            <a:endParaRPr lang="en-US" sz="1050" dirty="0"/>
          </a:p>
          <a:p>
            <a:r>
              <a:rPr lang="en-US" sz="1050" dirty="0"/>
              <a:t>FROM </a:t>
            </a:r>
            <a:r>
              <a:rPr lang="en-US" sz="1050" dirty="0" err="1"/>
              <a:t>mcr.microsoft.com</a:t>
            </a:r>
            <a:r>
              <a:rPr lang="en-US" sz="1050" dirty="0"/>
              <a:t>/dotnet/aspnet:5.0-buster-slim AS base</a:t>
            </a:r>
          </a:p>
          <a:p>
            <a:r>
              <a:rPr lang="en-US" sz="1050" dirty="0"/>
              <a:t>WORKDIR /app</a:t>
            </a:r>
          </a:p>
          <a:p>
            <a:r>
              <a:rPr lang="en-US" sz="1050" dirty="0"/>
              <a:t>EXPOSE 80</a:t>
            </a:r>
          </a:p>
          <a:p>
            <a:r>
              <a:rPr lang="en-US" sz="1050" dirty="0"/>
              <a:t>EXPOSE 443</a:t>
            </a:r>
          </a:p>
          <a:p>
            <a:endParaRPr lang="en-US" sz="1050" dirty="0"/>
          </a:p>
          <a:p>
            <a:r>
              <a:rPr lang="en-US" sz="1050" dirty="0"/>
              <a:t>FROM </a:t>
            </a:r>
            <a:r>
              <a:rPr lang="en-US" sz="1050" dirty="0" err="1"/>
              <a:t>mcr.microsoft.com</a:t>
            </a:r>
            <a:r>
              <a:rPr lang="en-US" sz="1050" dirty="0"/>
              <a:t>/dotnet/sdk:5.0-buster-slim AS build</a:t>
            </a:r>
          </a:p>
          <a:p>
            <a:r>
              <a:rPr lang="en-US" sz="1050" dirty="0"/>
              <a:t>WORKDIR /</a:t>
            </a:r>
            <a:r>
              <a:rPr lang="en-US" sz="1050" dirty="0" err="1"/>
              <a:t>src</a:t>
            </a:r>
            <a:endParaRPr lang="en-US" sz="1050" dirty="0"/>
          </a:p>
          <a:p>
            <a:r>
              <a:rPr lang="en-US" sz="1050" dirty="0"/>
              <a:t>COPY ["</a:t>
            </a:r>
            <a:r>
              <a:rPr lang="en-US" sz="1050" dirty="0" err="1"/>
              <a:t>CF.Api</a:t>
            </a:r>
            <a:r>
              <a:rPr lang="en-US" sz="1050" dirty="0"/>
              <a:t>/</a:t>
            </a:r>
            <a:r>
              <a:rPr lang="en-US" sz="1050" dirty="0" err="1"/>
              <a:t>CF.Api.csproj</a:t>
            </a:r>
            <a:r>
              <a:rPr lang="en-US" sz="1050" dirty="0"/>
              <a:t>", "</a:t>
            </a:r>
            <a:r>
              <a:rPr lang="en-US" sz="1050" dirty="0" err="1"/>
              <a:t>CF.Api</a:t>
            </a:r>
            <a:r>
              <a:rPr lang="en-US" sz="1050" dirty="0"/>
              <a:t>/"]</a:t>
            </a:r>
          </a:p>
          <a:p>
            <a:r>
              <a:rPr lang="en-US" sz="1050" dirty="0"/>
              <a:t>RUN dotnet restore "</a:t>
            </a:r>
            <a:r>
              <a:rPr lang="en-US" sz="1050" dirty="0" err="1"/>
              <a:t>CF.Api</a:t>
            </a:r>
            <a:r>
              <a:rPr lang="en-US" sz="1050" dirty="0"/>
              <a:t>/</a:t>
            </a:r>
            <a:r>
              <a:rPr lang="en-US" sz="1050" dirty="0" err="1"/>
              <a:t>CF.Api.csproj</a:t>
            </a:r>
            <a:r>
              <a:rPr lang="en-US" sz="1050" dirty="0"/>
              <a:t>"</a:t>
            </a:r>
          </a:p>
          <a:p>
            <a:r>
              <a:rPr lang="en-US" sz="1050" dirty="0"/>
              <a:t>COPY . .</a:t>
            </a:r>
          </a:p>
          <a:p>
            <a:r>
              <a:rPr lang="en-US" sz="1050" dirty="0"/>
              <a:t>WORKDIR "/</a:t>
            </a:r>
            <a:r>
              <a:rPr lang="en-US" sz="1050" dirty="0" err="1"/>
              <a:t>src</a:t>
            </a:r>
            <a:r>
              <a:rPr lang="en-US" sz="1050" dirty="0"/>
              <a:t>/</a:t>
            </a:r>
            <a:r>
              <a:rPr lang="en-US" sz="1050" dirty="0" err="1"/>
              <a:t>CF.Api</a:t>
            </a:r>
            <a:r>
              <a:rPr lang="en-US" sz="1050" dirty="0"/>
              <a:t>"</a:t>
            </a:r>
          </a:p>
          <a:p>
            <a:r>
              <a:rPr lang="en-US" sz="1050" dirty="0"/>
              <a:t>RUN dotnet build "</a:t>
            </a:r>
            <a:r>
              <a:rPr lang="en-US" sz="1050" dirty="0" err="1"/>
              <a:t>CF.Api.csproj</a:t>
            </a:r>
            <a:r>
              <a:rPr lang="en-US" sz="1050" dirty="0"/>
              <a:t>" -c Release -o /app/build</a:t>
            </a:r>
          </a:p>
          <a:p>
            <a:endParaRPr lang="en-US" sz="1050" dirty="0"/>
          </a:p>
          <a:p>
            <a:r>
              <a:rPr lang="en-US" sz="1050" dirty="0"/>
              <a:t>FROM build AS publish</a:t>
            </a:r>
          </a:p>
          <a:p>
            <a:r>
              <a:rPr lang="en-US" sz="1050" dirty="0"/>
              <a:t>RUN dotnet publish "</a:t>
            </a:r>
            <a:r>
              <a:rPr lang="en-US" sz="1050" dirty="0" err="1"/>
              <a:t>CF.Api.csproj</a:t>
            </a:r>
            <a:r>
              <a:rPr lang="en-US" sz="1050" dirty="0"/>
              <a:t>" -c Release -o /app/publish</a:t>
            </a:r>
          </a:p>
          <a:p>
            <a:endParaRPr lang="en-US" sz="1050" dirty="0"/>
          </a:p>
          <a:p>
            <a:r>
              <a:rPr lang="en-US" sz="1050" dirty="0"/>
              <a:t>FROM base AS final</a:t>
            </a:r>
          </a:p>
          <a:p>
            <a:r>
              <a:rPr lang="en-US" sz="1050" dirty="0"/>
              <a:t>WORKDIR /app</a:t>
            </a:r>
          </a:p>
          <a:p>
            <a:r>
              <a:rPr lang="en-US" sz="1050" dirty="0"/>
              <a:t>COPY --from=publish /app/publish .</a:t>
            </a:r>
          </a:p>
          <a:p>
            <a:r>
              <a:rPr lang="en-US" sz="1050" dirty="0"/>
              <a:t>ENTRYPOINT ["dotnet", "</a:t>
            </a:r>
            <a:r>
              <a:rPr lang="en-US" sz="1050" dirty="0" err="1"/>
              <a:t>CF.Api.dll</a:t>
            </a:r>
            <a:r>
              <a:rPr lang="en-US" sz="1050" dirty="0"/>
              <a:t>"]</a:t>
            </a:r>
          </a:p>
          <a:p>
            <a:endParaRPr lang="en-US" sz="1050" dirty="0"/>
          </a:p>
          <a:p>
            <a:r>
              <a:rPr lang="en-US" sz="1050" dirty="0"/>
              <a:t>RUN </a:t>
            </a:r>
            <a:r>
              <a:rPr lang="en-US" sz="1050" dirty="0" err="1"/>
              <a:t>chmod</a:t>
            </a:r>
            <a:r>
              <a:rPr lang="en-US" sz="1050" dirty="0"/>
              <a:t> +x ./</a:t>
            </a:r>
            <a:r>
              <a:rPr lang="en-US" sz="1050" dirty="0" err="1"/>
              <a:t>entrypoint.sh</a:t>
            </a:r>
            <a:endParaRPr lang="en-US" sz="1050" dirty="0"/>
          </a:p>
          <a:p>
            <a:r>
              <a:rPr lang="en-US" sz="1050" dirty="0"/>
              <a:t>CMD /bin/bash ./</a:t>
            </a:r>
            <a:r>
              <a:rPr lang="en-US" sz="1050" dirty="0" err="1"/>
              <a:t>entrypoint.sh</a:t>
            </a:r>
            <a:endParaRPr sz="1100" dirty="0"/>
          </a:p>
        </p:txBody>
      </p:sp>
      <p:sp>
        <p:nvSpPr>
          <p:cNvPr id="2" name="Slide Number Placeholder 1"/>
          <p:cNvSpPr>
            <a:spLocks noGrp="1"/>
          </p:cNvSpPr>
          <p:nvPr>
            <p:ph type="sldNum" sz="quarter" idx="2"/>
          </p:nvPr>
        </p:nvSpPr>
        <p:spPr/>
        <p:txBody>
          <a:bodyPr/>
          <a:lstStyle/>
          <a:p>
            <a:fld id="{86CB4B4D-7CA3-9044-876B-883B54F8677D}" type="slidenum">
              <a:rPr lang="en-US" smtClean="0"/>
              <a:t>48</a:t>
            </a:fld>
            <a:endParaRPr lang="en-US" dirty="0"/>
          </a:p>
        </p:txBody>
      </p:sp>
      <p:sp>
        <p:nvSpPr>
          <p:cNvPr id="7" name="Shape 164"/>
          <p:cNvSpPr txBox="1">
            <a:spLocks noGrp="1"/>
          </p:cNvSpPr>
          <p:nvPr>
            <p:ph type="body" idx="1"/>
          </p:nvPr>
        </p:nvSpPr>
        <p:spPr>
          <a:xfrm>
            <a:off x="0" y="1071401"/>
            <a:ext cx="5131837" cy="5269842"/>
          </a:xfrm>
          <a:prstGeom prst="rect">
            <a:avLst/>
          </a:prstGeom>
        </p:spPr>
        <p:txBody>
          <a:bodyPr>
            <a:normAutofit fontScale="85000" lnSpcReduction="20000"/>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sz="1600" dirty="0">
                <a:latin typeface="Calibri"/>
                <a:ea typeface="Calibri"/>
                <a:cs typeface="Calibri"/>
                <a:sym typeface="Calibri"/>
              </a:rPr>
              <a:t>git clone https://</a:t>
            </a:r>
            <a:r>
              <a:rPr lang="en-US" sz="1600" dirty="0" err="1">
                <a:latin typeface="Calibri"/>
                <a:ea typeface="Calibri"/>
                <a:cs typeface="Calibri"/>
                <a:sym typeface="Calibri"/>
              </a:rPr>
              <a:t>github.com</a:t>
            </a:r>
            <a:r>
              <a:rPr lang="en-US" sz="1600" dirty="0">
                <a:latin typeface="Calibri"/>
                <a:ea typeface="Calibri"/>
                <a:cs typeface="Calibri"/>
                <a:sym typeface="Calibri"/>
              </a:rPr>
              <a:t>/dotnet/dotnet-docker:</a:t>
            </a:r>
            <a:endParaRPr lang="en-US" altLang="en-US"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endParaRPr lang="en-US" altLang="en-US" sz="1820"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 https://</a:t>
            </a:r>
            <a:r>
              <a:rPr lang="en-US" altLang="en-US" sz="1820" b="1" dirty="0" err="1">
                <a:solidFill>
                  <a:srgbClr val="03495C"/>
                </a:solidFill>
                <a:latin typeface="Comic Sans MS"/>
                <a:ea typeface="Comic Sans MS"/>
                <a:cs typeface="Comic Sans MS"/>
              </a:rPr>
              <a:t>hub.docker.com</a:t>
            </a:r>
            <a:r>
              <a:rPr lang="en-US" altLang="en-US" sz="1820" b="1" dirty="0">
                <a:solidFill>
                  <a:srgbClr val="03495C"/>
                </a:solidFill>
                <a:latin typeface="Comic Sans MS"/>
                <a:ea typeface="Comic Sans MS"/>
                <a:cs typeface="Comic Sans MS"/>
              </a:rPr>
              <a:t>/_/</a:t>
            </a:r>
            <a:r>
              <a:rPr lang="en-US" altLang="en-US" sz="1820" b="1" dirty="0" err="1">
                <a:solidFill>
                  <a:srgbClr val="03495C"/>
                </a:solidFill>
                <a:latin typeface="Comic Sans MS"/>
                <a:ea typeface="Comic Sans MS"/>
                <a:cs typeface="Comic Sans MS"/>
              </a:rPr>
              <a:t>microsoft</a:t>
            </a:r>
            <a:r>
              <a:rPr lang="en-US" altLang="en-US" sz="1820" b="1" dirty="0">
                <a:solidFill>
                  <a:srgbClr val="03495C"/>
                </a:solidFill>
                <a:latin typeface="Comic Sans MS"/>
                <a:ea typeface="Comic Sans MS"/>
                <a:cs typeface="Comic Sans MS"/>
              </a:rPr>
              <a:t>-dotnet</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FROM </a:t>
            </a:r>
            <a:r>
              <a:rPr lang="en-US" altLang="en-US" sz="1820" b="1" dirty="0" err="1">
                <a:solidFill>
                  <a:srgbClr val="03495C"/>
                </a:solidFill>
                <a:latin typeface="Comic Sans MS"/>
                <a:ea typeface="Comic Sans MS"/>
                <a:cs typeface="Comic Sans MS"/>
              </a:rPr>
              <a:t>mcr.microsoft.com</a:t>
            </a:r>
            <a:r>
              <a:rPr lang="en-US" altLang="en-US" sz="1820" b="1" dirty="0">
                <a:solidFill>
                  <a:srgbClr val="03495C"/>
                </a:solidFill>
                <a:latin typeface="Comic Sans MS"/>
                <a:ea typeface="Comic Sans MS"/>
                <a:cs typeface="Comic Sans MS"/>
              </a:rPr>
              <a:t>/dotnet/sdk:5.0 </a:t>
            </a:r>
            <a:r>
              <a:rPr lang="en-US" altLang="en-US" sz="1820" b="1" dirty="0">
                <a:solidFill>
                  <a:schemeClr val="accent2"/>
                </a:solidFill>
                <a:latin typeface="Comic Sans MS"/>
                <a:ea typeface="Comic Sans MS"/>
                <a:cs typeface="Comic Sans MS"/>
              </a:rPr>
              <a:t>AS build</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WORKDIR /source</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endParaRPr lang="en-US" altLang="en-US" sz="1820"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 copy </a:t>
            </a:r>
            <a:r>
              <a:rPr lang="en-US" altLang="en-US" sz="1820" b="1" dirty="0" err="1">
                <a:solidFill>
                  <a:srgbClr val="03495C"/>
                </a:solidFill>
                <a:latin typeface="Comic Sans MS"/>
                <a:ea typeface="Comic Sans MS"/>
                <a:cs typeface="Comic Sans MS"/>
              </a:rPr>
              <a:t>csproj</a:t>
            </a:r>
            <a:r>
              <a:rPr lang="en-US" altLang="en-US" sz="1820" b="1" dirty="0">
                <a:solidFill>
                  <a:srgbClr val="03495C"/>
                </a:solidFill>
                <a:latin typeface="Comic Sans MS"/>
                <a:ea typeface="Comic Sans MS"/>
                <a:cs typeface="Comic Sans MS"/>
              </a:rPr>
              <a:t> and restore as distinct layers</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COPY *.</a:t>
            </a:r>
            <a:r>
              <a:rPr lang="en-US" altLang="en-US" sz="1820" b="1" dirty="0" err="1">
                <a:solidFill>
                  <a:srgbClr val="03495C"/>
                </a:solidFill>
                <a:latin typeface="Comic Sans MS"/>
                <a:ea typeface="Comic Sans MS"/>
                <a:cs typeface="Comic Sans MS"/>
              </a:rPr>
              <a:t>sln</a:t>
            </a:r>
            <a:r>
              <a:rPr lang="en-US" altLang="en-US" sz="1820" b="1" dirty="0">
                <a:solidFill>
                  <a:srgbClr val="03495C"/>
                </a:solidFill>
                <a:latin typeface="Comic Sans MS"/>
                <a:ea typeface="Comic Sans MS"/>
                <a:cs typeface="Comic Sans MS"/>
              </a:rPr>
              <a:t>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COPY </a:t>
            </a:r>
            <a:r>
              <a:rPr lang="en-US" altLang="en-US" sz="1820" b="1" dirty="0" err="1">
                <a:solidFill>
                  <a:srgbClr val="03495C"/>
                </a:solidFill>
                <a:latin typeface="Comic Sans MS"/>
                <a:ea typeface="Comic Sans MS"/>
                <a:cs typeface="Comic Sans MS"/>
              </a:rPr>
              <a:t>aspnetapp</a:t>
            </a:r>
            <a:r>
              <a:rPr lang="en-US" altLang="en-US" sz="1820" b="1" dirty="0">
                <a:solidFill>
                  <a:srgbClr val="03495C"/>
                </a:solidFill>
                <a:latin typeface="Comic Sans MS"/>
                <a:ea typeface="Comic Sans MS"/>
                <a:cs typeface="Comic Sans MS"/>
              </a:rPr>
              <a:t>/*.</a:t>
            </a:r>
            <a:r>
              <a:rPr lang="en-US" altLang="en-US" sz="1820" b="1" dirty="0" err="1">
                <a:solidFill>
                  <a:srgbClr val="03495C"/>
                </a:solidFill>
                <a:latin typeface="Comic Sans MS"/>
                <a:ea typeface="Comic Sans MS"/>
                <a:cs typeface="Comic Sans MS"/>
              </a:rPr>
              <a:t>csproj</a:t>
            </a:r>
            <a:r>
              <a:rPr lang="en-US" altLang="en-US" sz="1820" b="1" dirty="0">
                <a:solidFill>
                  <a:srgbClr val="03495C"/>
                </a:solidFill>
                <a:latin typeface="Comic Sans MS"/>
                <a:ea typeface="Comic Sans MS"/>
                <a:cs typeface="Comic Sans MS"/>
              </a:rPr>
              <a:t> ./</a:t>
            </a:r>
            <a:r>
              <a:rPr lang="en-US" altLang="en-US" sz="1820" b="1" dirty="0" err="1">
                <a:solidFill>
                  <a:srgbClr val="03495C"/>
                </a:solidFill>
                <a:latin typeface="Comic Sans MS"/>
                <a:ea typeface="Comic Sans MS"/>
                <a:cs typeface="Comic Sans MS"/>
              </a:rPr>
              <a:t>aspnetapp</a:t>
            </a:r>
            <a:r>
              <a:rPr lang="en-US" altLang="en-US" sz="1820" b="1" dirty="0">
                <a:solidFill>
                  <a:srgbClr val="03495C"/>
                </a:solidFill>
                <a:latin typeface="Comic Sans MS"/>
                <a:ea typeface="Comic Sans MS"/>
                <a:cs typeface="Comic Sans MS"/>
              </a:rPr>
              <a:t>/</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RUN dotnet restore</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endParaRPr lang="en-US" altLang="en-US" sz="1820"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 copy everything else and build app</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COPY </a:t>
            </a:r>
            <a:r>
              <a:rPr lang="en-US" altLang="en-US" sz="1820" b="1" dirty="0" err="1">
                <a:solidFill>
                  <a:srgbClr val="03495C"/>
                </a:solidFill>
                <a:latin typeface="Comic Sans MS"/>
                <a:ea typeface="Comic Sans MS"/>
                <a:cs typeface="Comic Sans MS"/>
              </a:rPr>
              <a:t>aspnetapp</a:t>
            </a:r>
            <a:r>
              <a:rPr lang="en-US" altLang="en-US" sz="1820" b="1" dirty="0">
                <a:solidFill>
                  <a:srgbClr val="03495C"/>
                </a:solidFill>
                <a:latin typeface="Comic Sans MS"/>
                <a:ea typeface="Comic Sans MS"/>
                <a:cs typeface="Comic Sans MS"/>
              </a:rPr>
              <a:t>/. ./</a:t>
            </a:r>
            <a:r>
              <a:rPr lang="en-US" altLang="en-US" sz="1820" b="1" dirty="0" err="1">
                <a:solidFill>
                  <a:srgbClr val="03495C"/>
                </a:solidFill>
                <a:latin typeface="Comic Sans MS"/>
                <a:ea typeface="Comic Sans MS"/>
                <a:cs typeface="Comic Sans MS"/>
              </a:rPr>
              <a:t>aspnetapp</a:t>
            </a:r>
            <a:r>
              <a:rPr lang="en-US" altLang="en-US" sz="1820" b="1" dirty="0">
                <a:solidFill>
                  <a:srgbClr val="03495C"/>
                </a:solidFill>
                <a:latin typeface="Comic Sans MS"/>
                <a:ea typeface="Comic Sans MS"/>
                <a:cs typeface="Comic Sans MS"/>
              </a:rPr>
              <a:t>/</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WORKDIR /source/</a:t>
            </a:r>
            <a:r>
              <a:rPr lang="en-US" altLang="en-US" sz="1820" b="1" dirty="0" err="1">
                <a:solidFill>
                  <a:srgbClr val="03495C"/>
                </a:solidFill>
                <a:latin typeface="Comic Sans MS"/>
                <a:ea typeface="Comic Sans MS"/>
                <a:cs typeface="Comic Sans MS"/>
              </a:rPr>
              <a:t>aspnetapp</a:t>
            </a:r>
            <a:endParaRPr lang="en-US" altLang="en-US" sz="1820"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RUN dotnet publish -c release -o /app --no-restore</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endParaRPr lang="en-US" altLang="en-US" sz="1820" b="1" dirty="0">
              <a:solidFill>
                <a:srgbClr val="03495C"/>
              </a:solidFill>
              <a:latin typeface="Comic Sans MS"/>
              <a:ea typeface="Comic Sans MS"/>
              <a:cs typeface="Comic Sans MS"/>
            </a:endParaRP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 final stage/image</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FROM </a:t>
            </a:r>
            <a:r>
              <a:rPr lang="en-US" altLang="en-US" sz="1820" b="1" dirty="0" err="1">
                <a:solidFill>
                  <a:srgbClr val="03495C"/>
                </a:solidFill>
                <a:latin typeface="Comic Sans MS"/>
                <a:ea typeface="Comic Sans MS"/>
                <a:cs typeface="Comic Sans MS"/>
              </a:rPr>
              <a:t>mcr.microsoft.com</a:t>
            </a:r>
            <a:r>
              <a:rPr lang="en-US" altLang="en-US" sz="1820" b="1" dirty="0">
                <a:solidFill>
                  <a:srgbClr val="03495C"/>
                </a:solidFill>
                <a:latin typeface="Comic Sans MS"/>
                <a:ea typeface="Comic Sans MS"/>
                <a:cs typeface="Comic Sans MS"/>
              </a:rPr>
              <a:t>/dotnet/aspnet:5.0</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WORKDIR /app</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COPY </a:t>
            </a:r>
            <a:r>
              <a:rPr lang="en-US" altLang="en-US" sz="1820" b="1" dirty="0">
                <a:solidFill>
                  <a:schemeClr val="accent2"/>
                </a:solidFill>
                <a:latin typeface="Comic Sans MS"/>
                <a:ea typeface="Comic Sans MS"/>
                <a:cs typeface="Comic Sans MS"/>
              </a:rPr>
              <a:t>--from=build </a:t>
            </a:r>
            <a:r>
              <a:rPr lang="en-US" altLang="en-US" sz="1820" b="1" dirty="0">
                <a:solidFill>
                  <a:srgbClr val="03495C"/>
                </a:solidFill>
                <a:latin typeface="Comic Sans MS"/>
                <a:ea typeface="Comic Sans MS"/>
                <a:cs typeface="Comic Sans MS"/>
              </a:rPr>
              <a:t>/app ./</a:t>
            </a:r>
          </a:p>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820" b="1" dirty="0">
                <a:solidFill>
                  <a:srgbClr val="03495C"/>
                </a:solidFill>
                <a:latin typeface="Comic Sans MS"/>
                <a:ea typeface="Comic Sans MS"/>
                <a:cs typeface="Comic Sans MS"/>
              </a:rPr>
              <a:t>ENTRYPOINT ["dotnet", "</a:t>
            </a:r>
            <a:r>
              <a:rPr lang="en-US" altLang="en-US" sz="1820" b="1" dirty="0" err="1">
                <a:solidFill>
                  <a:srgbClr val="03495C"/>
                </a:solidFill>
                <a:latin typeface="Comic Sans MS"/>
                <a:ea typeface="Comic Sans MS"/>
                <a:cs typeface="Comic Sans MS"/>
              </a:rPr>
              <a:t>aspnetapp.dll</a:t>
            </a:r>
            <a:r>
              <a:rPr lang="en-US" altLang="en-US" sz="1820" b="1" dirty="0">
                <a:solidFill>
                  <a:srgbClr val="03495C"/>
                </a:solidFill>
                <a:latin typeface="Comic Sans MS"/>
                <a:ea typeface="Comic Sans MS"/>
                <a:cs typeface="Comic Sans MS"/>
              </a:rPr>
              <a:t>"]</a:t>
            </a:r>
            <a:endParaRPr lang="en-US" altLang="en-US" sz="4400" dirty="0">
              <a:solidFill>
                <a:schemeClr val="tx1"/>
              </a:solidFill>
              <a:latin typeface="Arial" panose="020B0604020202020204" pitchFamily="34" charset="0"/>
            </a:endParaRPr>
          </a:p>
          <a:p>
            <a:pPr defTabSz="832104">
              <a:spcBef>
                <a:spcPts val="400"/>
              </a:spcBef>
              <a:defRPr sz="1820" b="1">
                <a:solidFill>
                  <a:srgbClr val="03495C"/>
                </a:solidFill>
                <a:latin typeface="Comic Sans MS"/>
                <a:ea typeface="Comic Sans MS"/>
                <a:cs typeface="Comic Sans MS"/>
                <a:sym typeface="Comic Sans MS"/>
              </a:defRPr>
            </a:pPr>
            <a:endParaRPr lang="en-US" sz="1820"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20" b="1" dirty="0">
              <a:sym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dirty="0"/>
          </a:p>
        </p:txBody>
      </p:sp>
    </p:spTree>
    <p:extLst>
      <p:ext uri="{BB962C8B-B14F-4D97-AF65-F5344CB8AC3E}">
        <p14:creationId xmlns:p14="http://schemas.microsoft.com/office/powerpoint/2010/main" val="224128354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 y="973454"/>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br>
              <a:rPr lang="en-US" dirty="0"/>
            </a:br>
            <a:br>
              <a:rPr lang="en-US" dirty="0"/>
            </a:br>
            <a:br>
              <a:rPr lang="en-US" dirty="0"/>
            </a:br>
            <a:r>
              <a:rPr lang="en-US" dirty="0"/>
              <a:t>Clean slate </a:t>
            </a:r>
            <a:br>
              <a:rPr lang="en-US" dirty="0"/>
            </a:br>
            <a:endParaRPr dirty="0"/>
          </a:p>
        </p:txBody>
      </p:sp>
      <p:sp>
        <p:nvSpPr>
          <p:cNvPr id="234" name="Shape 164"/>
          <p:cNvSpPr txBox="1">
            <a:spLocks noGrp="1"/>
          </p:cNvSpPr>
          <p:nvPr>
            <p:ph type="body" idx="1"/>
          </p:nvPr>
        </p:nvSpPr>
        <p:spPr>
          <a:xfrm>
            <a:off x="172528" y="1556203"/>
            <a:ext cx="8898636" cy="5450169"/>
          </a:xfrm>
          <a:prstGeom prst="rect">
            <a:avLst/>
          </a:prstGeom>
        </p:spPr>
        <p:txBody>
          <a:bodyPr>
            <a:normAutofit/>
          </a:bodyPr>
          <a:lstStyle/>
          <a:p>
            <a:pPr defTabSz="832104">
              <a:spcBef>
                <a:spcPts val="400"/>
              </a:spcBef>
              <a:defRPr sz="1820" b="1">
                <a:solidFill>
                  <a:srgbClr val="03495C"/>
                </a:solidFill>
                <a:latin typeface="Comic Sans MS"/>
                <a:ea typeface="Comic Sans MS"/>
                <a:cs typeface="Comic Sans MS"/>
                <a:sym typeface="Comic Sans MS"/>
              </a:defRPr>
            </a:pPr>
            <a:r>
              <a:rPr lang="en-US" sz="2000" dirty="0"/>
              <a:t>docker stop $(</a:t>
            </a:r>
            <a:r>
              <a:rPr lang="en-US" sz="2000" dirty="0" err="1"/>
              <a:t>sudo</a:t>
            </a:r>
            <a:r>
              <a:rPr lang="en-US" sz="2000" dirty="0"/>
              <a:t> </a:t>
            </a:r>
            <a:r>
              <a:rPr lang="en-US" sz="2000" dirty="0" err="1"/>
              <a:t>docker</a:t>
            </a:r>
            <a:r>
              <a:rPr lang="en-US" sz="2000" dirty="0"/>
              <a:t> </a:t>
            </a:r>
            <a:r>
              <a:rPr lang="en-US" sz="2000" dirty="0" err="1"/>
              <a:t>ps</a:t>
            </a:r>
            <a:r>
              <a:rPr lang="en-US" sz="2000" dirty="0"/>
              <a:t> -a -q) </a:t>
            </a:r>
            <a:r>
              <a:rPr lang="en-US" sz="1800" b="1" dirty="0">
                <a:solidFill>
                  <a:schemeClr val="accent2">
                    <a:lumMod val="60000"/>
                    <a:lumOff val="40000"/>
                  </a:schemeClr>
                </a:solidFill>
                <a:latin typeface="Comic Sans MS"/>
                <a:ea typeface="Comic Sans MS"/>
                <a:cs typeface="Comic Sans MS"/>
              </a:rPr>
              <a:t># sends </a:t>
            </a:r>
            <a:r>
              <a:rPr lang="en-US" sz="1800" b="1" dirty="0" err="1">
                <a:solidFill>
                  <a:schemeClr val="accent2">
                    <a:lumMod val="60000"/>
                    <a:lumOff val="40000"/>
                  </a:schemeClr>
                </a:solidFill>
                <a:latin typeface="Comic Sans MS"/>
                <a:ea typeface="Comic Sans MS"/>
                <a:cs typeface="Comic Sans MS"/>
              </a:rPr>
              <a:t>SIGTERM,then</a:t>
            </a:r>
            <a:r>
              <a:rPr lang="en-US" sz="1800" b="1" dirty="0">
                <a:solidFill>
                  <a:schemeClr val="accent2">
                    <a:lumMod val="60000"/>
                    <a:lumOff val="40000"/>
                  </a:schemeClr>
                </a:solidFill>
                <a:latin typeface="Comic Sans MS"/>
                <a:ea typeface="Comic Sans MS"/>
                <a:cs typeface="Comic Sans MS"/>
              </a:rPr>
              <a:t> </a:t>
            </a:r>
            <a:r>
              <a:rPr lang="en-US" sz="1800" b="1" dirty="0">
                <a:solidFill>
                  <a:schemeClr val="accent2">
                    <a:lumMod val="60000"/>
                    <a:lumOff val="40000"/>
                  </a:schemeClr>
                </a:solidFill>
                <a:latin typeface="Comic Sans MS"/>
                <a:ea typeface="Comic Sans MS"/>
                <a:cs typeface="Comic Sans MS"/>
                <a:sym typeface="Comic Sans MS"/>
              </a:rPr>
              <a:t>SIGKILL</a:t>
            </a:r>
            <a:endParaRPr lang="en-US" sz="1800" b="1" dirty="0">
              <a:solidFill>
                <a:schemeClr val="accent2">
                  <a:lumMod val="60000"/>
                  <a:lumOff val="40000"/>
                </a:schemeClr>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sv-SE" sz="2000" b="1" dirty="0">
                <a:solidFill>
                  <a:srgbClr val="03495C"/>
                </a:solidFill>
                <a:latin typeface="Comic Sans MS"/>
                <a:ea typeface="Comic Sans MS"/>
                <a:cs typeface="Comic Sans MS"/>
              </a:rPr>
              <a:t>docker rm $(sudo docker ps -a -q) </a:t>
            </a:r>
            <a:r>
              <a:rPr lang="sv-SE" sz="1800" b="1" dirty="0">
                <a:solidFill>
                  <a:schemeClr val="accent2">
                    <a:lumMod val="60000"/>
                    <a:lumOff val="40000"/>
                  </a:schemeClr>
                </a:solidFill>
                <a:latin typeface="Comic Sans MS"/>
                <a:ea typeface="Comic Sans MS"/>
                <a:cs typeface="Comic Sans MS"/>
              </a:rPr>
              <a:t># removes from docker ps -a</a:t>
            </a:r>
          </a:p>
          <a:p>
            <a:pPr defTabSz="832104">
              <a:spcBef>
                <a:spcPts val="400"/>
              </a:spcBef>
              <a:defRPr sz="1820" b="1">
                <a:solidFill>
                  <a:srgbClr val="03495C"/>
                </a:solidFill>
                <a:latin typeface="Comic Sans MS"/>
                <a:ea typeface="Comic Sans MS"/>
                <a:cs typeface="Comic Sans MS"/>
                <a:sym typeface="Comic Sans MS"/>
              </a:defRPr>
            </a:pPr>
            <a:r>
              <a:rPr lang="sv-SE" sz="2000" b="1" dirty="0">
                <a:solidFill>
                  <a:srgbClr val="03495C"/>
                </a:solidFill>
                <a:latin typeface="Comic Sans MS"/>
                <a:ea typeface="Comic Sans MS"/>
                <a:cs typeface="Comic Sans MS"/>
              </a:rPr>
              <a:t>docker rm –f </a:t>
            </a:r>
            <a:r>
              <a:rPr lang="sv-SE" sz="1800" b="1" dirty="0">
                <a:solidFill>
                  <a:schemeClr val="accent2">
                    <a:lumMod val="60000"/>
                    <a:lumOff val="40000"/>
                  </a:schemeClr>
                </a:solidFill>
                <a:latin typeface="Comic Sans MS"/>
                <a:ea typeface="Comic Sans MS"/>
                <a:cs typeface="Comic Sans MS"/>
              </a:rPr>
              <a:t>#just sends SIGKILL then removes state</a:t>
            </a:r>
          </a:p>
          <a:p>
            <a:pPr defTabSz="832104">
              <a:spcBef>
                <a:spcPts val="400"/>
              </a:spcBef>
              <a:defRPr sz="1820" b="1">
                <a:solidFill>
                  <a:srgbClr val="03495C"/>
                </a:solidFill>
                <a:latin typeface="Comic Sans MS"/>
                <a:ea typeface="Comic Sans MS"/>
                <a:cs typeface="Comic Sans MS"/>
                <a:sym typeface="Comic Sans MS"/>
              </a:defRPr>
            </a:pPr>
            <a:endParaRPr lang="sv-SE" sz="2000"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sv-SE" sz="2000" b="1" dirty="0">
                <a:solidFill>
                  <a:srgbClr val="03495C"/>
                </a:solidFill>
                <a:latin typeface="Comic Sans MS"/>
                <a:ea typeface="Comic Sans MS"/>
                <a:cs typeface="Comic Sans MS"/>
              </a:rPr>
              <a:t>docker ps -a</a:t>
            </a:r>
          </a:p>
          <a:p>
            <a:pPr defTabSz="832104">
              <a:spcBef>
                <a:spcPts val="400"/>
              </a:spcBef>
              <a:defRPr sz="1820" b="1">
                <a:solidFill>
                  <a:srgbClr val="03495C"/>
                </a:solidFill>
                <a:latin typeface="Comic Sans MS"/>
                <a:ea typeface="Comic Sans MS"/>
                <a:cs typeface="Comic Sans MS"/>
                <a:sym typeface="Comic Sans MS"/>
              </a:defRPr>
            </a:pPr>
            <a:endParaRPr lang="sv-SE" sz="20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sz="4300" b="1" dirty="0">
              <a:solidFill>
                <a:srgbClr val="03495C"/>
              </a:solidFill>
              <a:latin typeface="Comic Sans MS"/>
              <a:ea typeface="Comic Sans MS"/>
              <a:cs typeface="Comic Sans MS"/>
            </a:endParaRPr>
          </a:p>
        </p:txBody>
      </p:sp>
      <p:sp>
        <p:nvSpPr>
          <p:cNvPr id="2" name="Slide Number Placeholder 1"/>
          <p:cNvSpPr>
            <a:spLocks noGrp="1"/>
          </p:cNvSpPr>
          <p:nvPr>
            <p:ph type="sldNum" sz="quarter" idx="2"/>
          </p:nvPr>
        </p:nvSpPr>
        <p:spPr/>
        <p:txBody>
          <a:bodyPr/>
          <a:lstStyle/>
          <a:p>
            <a:fld id="{86CB4B4D-7CA3-9044-876B-883B54F8677D}" type="slidenum">
              <a:rPr lang="en-US" smtClean="0"/>
              <a:t>49</a:t>
            </a:fld>
            <a:endParaRPr lang="en-US"/>
          </a:p>
        </p:txBody>
      </p:sp>
    </p:spTree>
    <p:extLst>
      <p:ext uri="{BB962C8B-B14F-4D97-AF65-F5344CB8AC3E}">
        <p14:creationId xmlns:p14="http://schemas.microsoft.com/office/powerpoint/2010/main" val="32428551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0" y="839754"/>
            <a:ext cx="7191758" cy="726583"/>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Troubleshooting..?</a:t>
            </a:r>
            <a:endParaRPr dirty="0"/>
          </a:p>
        </p:txBody>
      </p:sp>
      <p:sp>
        <p:nvSpPr>
          <p:cNvPr id="234" name="Shape 164"/>
          <p:cNvSpPr txBox="1">
            <a:spLocks noGrp="1"/>
          </p:cNvSpPr>
          <p:nvPr>
            <p:ph type="body" idx="1"/>
          </p:nvPr>
        </p:nvSpPr>
        <p:spPr>
          <a:xfrm>
            <a:off x="122682" y="1631652"/>
            <a:ext cx="8898636" cy="5450169"/>
          </a:xfrm>
          <a:prstGeom prst="rect">
            <a:avLst/>
          </a:prstGeom>
        </p:spPr>
        <p:txBody>
          <a:bodyPr>
            <a:normAutofit/>
          </a:bodyPr>
          <a:lstStyle/>
          <a:p>
            <a:pPr defTabSz="832104">
              <a:spcBef>
                <a:spcPts val="400"/>
              </a:spcBef>
              <a:defRPr sz="1820" b="1">
                <a:solidFill>
                  <a:srgbClr val="03495C"/>
                </a:solidFill>
                <a:latin typeface="Comic Sans MS"/>
                <a:ea typeface="Comic Sans MS"/>
                <a:cs typeface="Comic Sans MS"/>
                <a:sym typeface="Comic Sans MS"/>
              </a:defRPr>
            </a:pPr>
            <a:r>
              <a:rPr lang="en-US" sz="2000" dirty="0"/>
              <a:t>Filesystem access and permissions:</a:t>
            </a:r>
          </a:p>
          <a:p>
            <a:pPr defTabSz="832104">
              <a:spcBef>
                <a:spcPts val="400"/>
              </a:spcBef>
              <a:defRPr sz="1820" b="1">
                <a:solidFill>
                  <a:srgbClr val="03495C"/>
                </a:solidFill>
                <a:latin typeface="Comic Sans MS"/>
                <a:ea typeface="Comic Sans MS"/>
                <a:cs typeface="Comic Sans MS"/>
                <a:sym typeface="Comic Sans MS"/>
              </a:defRPr>
            </a:pPr>
            <a:endParaRPr lang="en-US" sz="2000" dirty="0"/>
          </a:p>
          <a:p>
            <a:pPr defTabSz="832104">
              <a:spcBef>
                <a:spcPts val="400"/>
              </a:spcBef>
              <a:defRPr sz="1820" b="1">
                <a:solidFill>
                  <a:srgbClr val="03495C"/>
                </a:solidFill>
                <a:latin typeface="Comic Sans MS"/>
                <a:ea typeface="Comic Sans MS"/>
                <a:cs typeface="Comic Sans MS"/>
                <a:sym typeface="Comic Sans MS"/>
              </a:defRPr>
            </a:pPr>
            <a:r>
              <a:rPr lang="en-US" sz="1800" dirty="0">
                <a:hlinkClick r:id="rId3"/>
              </a:rPr>
              <a:t>https://stackoverflow.com/questions/51342810/how-to-fix-dial-unix-var-run-docker-sock-connect-permission-denied-when-gro/54504083#54504083</a:t>
            </a:r>
            <a:endParaRPr lang="en-US" sz="1800" dirty="0"/>
          </a:p>
          <a:p>
            <a:pPr defTabSz="832104">
              <a:spcBef>
                <a:spcPts val="400"/>
              </a:spcBef>
              <a:defRPr sz="1820" b="1">
                <a:solidFill>
                  <a:srgbClr val="03495C"/>
                </a:solidFill>
                <a:latin typeface="Comic Sans MS"/>
                <a:ea typeface="Comic Sans MS"/>
                <a:cs typeface="Comic Sans MS"/>
                <a:sym typeface="Comic Sans MS"/>
              </a:defRPr>
            </a:pPr>
            <a:endParaRPr lang="sv-SE" sz="20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sz="4300" b="1" dirty="0">
              <a:solidFill>
                <a:srgbClr val="03495C"/>
              </a:solidFill>
              <a:latin typeface="Comic Sans MS"/>
              <a:ea typeface="Comic Sans MS"/>
              <a:cs typeface="Comic Sans MS"/>
            </a:endParaRPr>
          </a:p>
        </p:txBody>
      </p:sp>
      <p:sp>
        <p:nvSpPr>
          <p:cNvPr id="2" name="Slide Number Placeholder 1"/>
          <p:cNvSpPr>
            <a:spLocks noGrp="1"/>
          </p:cNvSpPr>
          <p:nvPr>
            <p:ph type="sldNum" sz="quarter" idx="2"/>
          </p:nvPr>
        </p:nvSpPr>
        <p:spPr/>
        <p:txBody>
          <a:bodyPr/>
          <a:lstStyle/>
          <a:p>
            <a:fld id="{86CB4B4D-7CA3-9044-876B-883B54F8677D}" type="slidenum">
              <a:rPr lang="en-US" smtClean="0"/>
              <a:t>5</a:t>
            </a:fld>
            <a:endParaRPr lang="en-US"/>
          </a:p>
        </p:txBody>
      </p:sp>
    </p:spTree>
    <p:extLst>
      <p:ext uri="{BB962C8B-B14F-4D97-AF65-F5344CB8AC3E}">
        <p14:creationId xmlns:p14="http://schemas.microsoft.com/office/powerpoint/2010/main" val="2540069823"/>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0D6824-29E0-489C-89B4-DC7D92F5867B}"/>
              </a:ext>
            </a:extLst>
          </p:cNvPr>
          <p:cNvSpPr txBox="1">
            <a:spLocks noGrp="1"/>
          </p:cNvSpPr>
          <p:nvPr>
            <p:ph type="title"/>
          </p:nvPr>
        </p:nvSpPr>
        <p:spPr>
          <a:xfrm>
            <a:off x="123267" y="282221"/>
            <a:ext cx="7191758" cy="1162051"/>
          </a:xfrm>
          <a:prstGeom prst="rect">
            <a:avLst/>
          </a:prstGeom>
        </p:spPr>
        <p:txBody>
          <a:bodyPr>
            <a:normAutofit/>
          </a:bodyPr>
          <a:lstStyle>
            <a:lvl1pPr defTabSz="777240">
              <a:defRPr sz="4000" b="1">
                <a:solidFill>
                  <a:srgbClr val="004F6D"/>
                </a:solidFill>
                <a:latin typeface="Liron"/>
                <a:ea typeface="Liron"/>
                <a:cs typeface="Liron"/>
                <a:sym typeface="Liron"/>
              </a:defRPr>
            </a:lvl1pPr>
          </a:lstStyle>
          <a:p>
            <a:r>
              <a:rPr lang="en-US" dirty="0"/>
              <a:t>Exercises</a:t>
            </a:r>
            <a:endParaRPr dirty="0"/>
          </a:p>
        </p:txBody>
      </p:sp>
      <p:sp>
        <p:nvSpPr>
          <p:cNvPr id="8" name="TextBox 7">
            <a:extLst>
              <a:ext uri="{FF2B5EF4-FFF2-40B4-BE49-F238E27FC236}">
                <a16:creationId xmlns:a16="http://schemas.microsoft.com/office/drawing/2014/main" id="{B9298545-78F2-4E22-A956-24D700591BBD}"/>
              </a:ext>
            </a:extLst>
          </p:cNvPr>
          <p:cNvSpPr txBox="1"/>
          <p:nvPr/>
        </p:nvSpPr>
        <p:spPr>
          <a:xfrm>
            <a:off x="413238" y="3027280"/>
            <a:ext cx="8018585"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2"/>
              </a:rPr>
              <a:t>https://github.com/nashpaz123/Please-Contain-Yourself/tree/master/3-Bundle_Your_App_Into_An_Image</a:t>
            </a:r>
            <a:endParaRPr lang="en-US" dirty="0"/>
          </a:p>
        </p:txBody>
      </p:sp>
      <p:sp>
        <p:nvSpPr>
          <p:cNvPr id="12" name="TextBox 11">
            <a:extLst>
              <a:ext uri="{FF2B5EF4-FFF2-40B4-BE49-F238E27FC236}">
                <a16:creationId xmlns:a16="http://schemas.microsoft.com/office/drawing/2014/main" id="{828686EC-1770-4A44-823C-AF07150ABC41}"/>
              </a:ext>
            </a:extLst>
          </p:cNvPr>
          <p:cNvSpPr txBox="1"/>
          <p:nvPr/>
        </p:nvSpPr>
        <p:spPr>
          <a:xfrm>
            <a:off x="413238" y="1874031"/>
            <a:ext cx="6611816"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https://github.com/nashpaz123/Please-Contain-Yourself/tree/master/2-Long_Lived_Containers</a:t>
            </a:r>
            <a:endParaRPr lang="en-US" dirty="0"/>
          </a:p>
        </p:txBody>
      </p:sp>
      <p:sp>
        <p:nvSpPr>
          <p:cNvPr id="14" name="TextBox 13">
            <a:extLst>
              <a:ext uri="{FF2B5EF4-FFF2-40B4-BE49-F238E27FC236}">
                <a16:creationId xmlns:a16="http://schemas.microsoft.com/office/drawing/2014/main" id="{6C4BFA16-395C-417C-B3F4-AF06D548A45B}"/>
              </a:ext>
            </a:extLst>
          </p:cNvPr>
          <p:cNvSpPr txBox="1"/>
          <p:nvPr/>
        </p:nvSpPr>
        <p:spPr>
          <a:xfrm>
            <a:off x="430822" y="2646182"/>
            <a:ext cx="47742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400" b="1" dirty="0">
                <a:solidFill>
                  <a:srgbClr val="03495C"/>
                </a:solidFill>
                <a:latin typeface="Comic Sans MS"/>
                <a:ea typeface="Comic Sans MS"/>
                <a:cs typeface="Comic Sans MS"/>
              </a:rPr>
              <a:t>If you’re comfortable with docker, go for the app:</a:t>
            </a:r>
          </a:p>
        </p:txBody>
      </p:sp>
      <p:sp>
        <p:nvSpPr>
          <p:cNvPr id="15" name="TextBox 14">
            <a:extLst>
              <a:ext uri="{FF2B5EF4-FFF2-40B4-BE49-F238E27FC236}">
                <a16:creationId xmlns:a16="http://schemas.microsoft.com/office/drawing/2014/main" id="{BF415C81-F14B-4CC2-B5EE-B1F348F4BD14}"/>
              </a:ext>
            </a:extLst>
          </p:cNvPr>
          <p:cNvSpPr txBox="1"/>
          <p:nvPr/>
        </p:nvSpPr>
        <p:spPr>
          <a:xfrm>
            <a:off x="413238" y="1515066"/>
            <a:ext cx="47742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400" b="1" dirty="0">
                <a:solidFill>
                  <a:srgbClr val="03495C"/>
                </a:solidFill>
                <a:latin typeface="Comic Sans MS"/>
                <a:ea typeface="Comic Sans MS"/>
                <a:cs typeface="Comic Sans MS"/>
              </a:rPr>
              <a:t>If you’d like an extra review of the basics:</a:t>
            </a:r>
          </a:p>
        </p:txBody>
      </p:sp>
      <p:sp>
        <p:nvSpPr>
          <p:cNvPr id="17" name="TextBox 16">
            <a:extLst>
              <a:ext uri="{FF2B5EF4-FFF2-40B4-BE49-F238E27FC236}">
                <a16:creationId xmlns:a16="http://schemas.microsoft.com/office/drawing/2014/main" id="{BB41A952-A042-4F71-8A8E-525F153184A9}"/>
              </a:ext>
            </a:extLst>
          </p:cNvPr>
          <p:cNvSpPr txBox="1"/>
          <p:nvPr/>
        </p:nvSpPr>
        <p:spPr>
          <a:xfrm>
            <a:off x="413238" y="4202319"/>
            <a:ext cx="5750170"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https://github.com/nashpaz123/Please-Contain-Yourself/tree/master/6-Docker_Compose_For_Multi-Container_Apps</a:t>
            </a:r>
            <a:endParaRPr lang="en-US" dirty="0"/>
          </a:p>
        </p:txBody>
      </p:sp>
      <p:sp>
        <p:nvSpPr>
          <p:cNvPr id="18" name="TextBox 17">
            <a:extLst>
              <a:ext uri="{FF2B5EF4-FFF2-40B4-BE49-F238E27FC236}">
                <a16:creationId xmlns:a16="http://schemas.microsoft.com/office/drawing/2014/main" id="{7329FF87-E257-47C6-940D-FAAFEA3A4C87}"/>
              </a:ext>
            </a:extLst>
          </p:cNvPr>
          <p:cNvSpPr txBox="1"/>
          <p:nvPr/>
        </p:nvSpPr>
        <p:spPr>
          <a:xfrm>
            <a:off x="413238" y="3753984"/>
            <a:ext cx="55743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400" b="1" dirty="0">
                <a:solidFill>
                  <a:srgbClr val="03495C"/>
                </a:solidFill>
                <a:latin typeface="Comic Sans MS"/>
                <a:ea typeface="Comic Sans MS"/>
                <a:cs typeface="Comic Sans MS"/>
              </a:rPr>
              <a:t>If you’re done with plain old docker, try docker-compose:</a:t>
            </a:r>
          </a:p>
        </p:txBody>
      </p:sp>
      <p:sp>
        <p:nvSpPr>
          <p:cNvPr id="2" name="Rectangle 1">
            <a:extLst>
              <a:ext uri="{FF2B5EF4-FFF2-40B4-BE49-F238E27FC236}">
                <a16:creationId xmlns:a16="http://schemas.microsoft.com/office/drawing/2014/main" id="{C0702196-D836-E74C-999D-435E0B2941A2}"/>
              </a:ext>
            </a:extLst>
          </p:cNvPr>
          <p:cNvSpPr/>
          <p:nvPr/>
        </p:nvSpPr>
        <p:spPr>
          <a:xfrm>
            <a:off x="413238" y="5130829"/>
            <a:ext cx="3780202" cy="523220"/>
          </a:xfrm>
          <a:prstGeom prst="rect">
            <a:avLst/>
          </a:prstGeom>
        </p:spPr>
        <p:txBody>
          <a:bodyPr wrap="none">
            <a:spAutoFit/>
          </a:bodyPr>
          <a:lstStyle/>
          <a:p>
            <a:r>
              <a:rPr lang="en-US" dirty="0">
                <a:latin typeface="Calibri"/>
                <a:ea typeface="Calibri"/>
                <a:cs typeface="Calibri"/>
                <a:sym typeface="Calibri"/>
                <a:hlinkClick r:id="rId5"/>
              </a:rPr>
              <a:t>https://github.com/nashpaz123/cf_api_net_core</a:t>
            </a:r>
            <a:endParaRPr lang="en-US" dirty="0">
              <a:latin typeface="Calibri"/>
              <a:ea typeface="Calibri"/>
              <a:cs typeface="Calibri"/>
              <a:sym typeface="Calibri"/>
            </a:endParaRPr>
          </a:p>
          <a:p>
            <a:endParaRPr lang="en-IL" dirty="0"/>
          </a:p>
        </p:txBody>
      </p:sp>
      <p:sp>
        <p:nvSpPr>
          <p:cNvPr id="3" name="Rectangle 2">
            <a:extLst>
              <a:ext uri="{FF2B5EF4-FFF2-40B4-BE49-F238E27FC236}">
                <a16:creationId xmlns:a16="http://schemas.microsoft.com/office/drawing/2014/main" id="{2C7EF357-8718-0144-B9DC-486B8A0F3360}"/>
              </a:ext>
            </a:extLst>
          </p:cNvPr>
          <p:cNvSpPr/>
          <p:nvPr/>
        </p:nvSpPr>
        <p:spPr>
          <a:xfrm>
            <a:off x="413238" y="5802418"/>
            <a:ext cx="4362092" cy="1384995"/>
          </a:xfrm>
          <a:prstGeom prst="rect">
            <a:avLst/>
          </a:prstGeom>
        </p:spPr>
        <p:txBody>
          <a:bodyPr wrap="none">
            <a:spAutoFit/>
          </a:bodyPr>
          <a:lstStyle/>
          <a:p>
            <a:r>
              <a:rPr lang="en-IL" dirty="0">
                <a:hlinkClick r:id="rId6"/>
              </a:rPr>
              <a:t>https://github.com/nashpaz123/aspnet-microservices</a:t>
            </a:r>
            <a:endParaRPr lang="en-IL" dirty="0"/>
          </a:p>
          <a:p>
            <a:r>
              <a:rPr lang="en-US" dirty="0"/>
              <a:t>A</a:t>
            </a:r>
            <a:r>
              <a:rPr lang="en-IL" dirty="0"/>
              <a:t>dd nuget to Web app, or run without web:</a:t>
            </a:r>
          </a:p>
          <a:p>
            <a:r>
              <a:rPr lang="en-US" dirty="0">
                <a:latin typeface="American Typewriter" panose="02090604020004020304" pitchFamily="18" charset="77"/>
              </a:rPr>
              <a:t>docker-compose -f docker-</a:t>
            </a:r>
            <a:r>
              <a:rPr lang="en-US" dirty="0" err="1">
                <a:latin typeface="American Typewriter" panose="02090604020004020304" pitchFamily="18" charset="77"/>
              </a:rPr>
              <a:t>compose.debug.yml</a:t>
            </a:r>
            <a:r>
              <a:rPr lang="en-US" dirty="0">
                <a:latin typeface="American Typewriter" panose="02090604020004020304" pitchFamily="18" charset="77"/>
              </a:rPr>
              <a:t> up</a:t>
            </a:r>
          </a:p>
          <a:p>
            <a:br>
              <a:rPr lang="en-US" dirty="0"/>
            </a:br>
            <a:endParaRPr lang="en-IL" dirty="0"/>
          </a:p>
          <a:p>
            <a:endParaRPr lang="en-IL" dirty="0"/>
          </a:p>
        </p:txBody>
      </p:sp>
      <p:sp>
        <p:nvSpPr>
          <p:cNvPr id="11" name="TextBox 10">
            <a:extLst>
              <a:ext uri="{FF2B5EF4-FFF2-40B4-BE49-F238E27FC236}">
                <a16:creationId xmlns:a16="http://schemas.microsoft.com/office/drawing/2014/main" id="{FAF598C8-F9B5-CE4D-A785-766668E89818}"/>
              </a:ext>
            </a:extLst>
          </p:cNvPr>
          <p:cNvSpPr txBox="1"/>
          <p:nvPr/>
        </p:nvSpPr>
        <p:spPr>
          <a:xfrm>
            <a:off x="413238" y="4926474"/>
            <a:ext cx="55743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400" b="1" dirty="0">
                <a:solidFill>
                  <a:srgbClr val="03495C"/>
                </a:solidFill>
                <a:latin typeface="Comic Sans MS"/>
                <a:ea typeface="Comic Sans MS"/>
                <a:cs typeface="Comic Sans MS"/>
              </a:rPr>
              <a:t>Net core + </a:t>
            </a:r>
            <a:r>
              <a:rPr lang="en-US" altLang="en-US" sz="1400" b="1" dirty="0" err="1">
                <a:solidFill>
                  <a:srgbClr val="03495C"/>
                </a:solidFill>
                <a:latin typeface="Comic Sans MS"/>
                <a:ea typeface="Comic Sans MS"/>
                <a:cs typeface="Comic Sans MS"/>
              </a:rPr>
              <a:t>mssql</a:t>
            </a:r>
            <a:r>
              <a:rPr lang="en-US" altLang="en-US" sz="1400" b="1" dirty="0">
                <a:solidFill>
                  <a:srgbClr val="03495C"/>
                </a:solidFill>
                <a:latin typeface="Comic Sans MS"/>
                <a:ea typeface="Comic Sans MS"/>
                <a:cs typeface="Comic Sans MS"/>
              </a:rPr>
              <a:t>:</a:t>
            </a:r>
          </a:p>
        </p:txBody>
      </p:sp>
      <p:sp>
        <p:nvSpPr>
          <p:cNvPr id="13" name="TextBox 12">
            <a:extLst>
              <a:ext uri="{FF2B5EF4-FFF2-40B4-BE49-F238E27FC236}">
                <a16:creationId xmlns:a16="http://schemas.microsoft.com/office/drawing/2014/main" id="{FF839B30-9761-C145-AD66-A69299FCC36D}"/>
              </a:ext>
            </a:extLst>
          </p:cNvPr>
          <p:cNvSpPr txBox="1"/>
          <p:nvPr/>
        </p:nvSpPr>
        <p:spPr>
          <a:xfrm>
            <a:off x="413238" y="5578853"/>
            <a:ext cx="55743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defTabSz="832104" eaLnBrk="0" fontAlgn="base" hangingPunct="0">
              <a:spcBef>
                <a:spcPts val="400"/>
              </a:spcBef>
              <a:defRPr sz="1820" b="1">
                <a:solidFill>
                  <a:srgbClr val="03495C"/>
                </a:solidFill>
                <a:latin typeface="Comic Sans MS"/>
                <a:ea typeface="Comic Sans MS"/>
                <a:cs typeface="Comic Sans MS"/>
                <a:sym typeface="Comic Sans MS"/>
              </a:defRPr>
            </a:pPr>
            <a:r>
              <a:rPr lang="en-US" altLang="en-US" sz="1400" b="1" dirty="0">
                <a:solidFill>
                  <a:srgbClr val="03495C"/>
                </a:solidFill>
                <a:latin typeface="Comic Sans MS"/>
                <a:ea typeface="Comic Sans MS"/>
                <a:cs typeface="Comic Sans MS"/>
              </a:rPr>
              <a:t>Net core robust project, needs building (</a:t>
            </a:r>
            <a:r>
              <a:rPr lang="en-US" altLang="en-US" sz="1400" b="1" dirty="0" err="1">
                <a:solidFill>
                  <a:srgbClr val="03495C"/>
                </a:solidFill>
                <a:latin typeface="Comic Sans MS"/>
                <a:ea typeface="Comic Sans MS"/>
                <a:cs typeface="Comic Sans MS"/>
              </a:rPr>
              <a:t>e.g</a:t>
            </a:r>
            <a:r>
              <a:rPr lang="en-US" altLang="en-US" sz="1400" b="1" dirty="0">
                <a:solidFill>
                  <a:srgbClr val="03495C"/>
                </a:solidFill>
                <a:latin typeface="Comic Sans MS"/>
                <a:ea typeface="Comic Sans MS"/>
                <a:cs typeface="Comic Sans MS"/>
              </a:rPr>
              <a:t> with visual studio):</a:t>
            </a:r>
          </a:p>
        </p:txBody>
      </p:sp>
    </p:spTree>
    <p:extLst>
      <p:ext uri="{BB962C8B-B14F-4D97-AF65-F5344CB8AC3E}">
        <p14:creationId xmlns:p14="http://schemas.microsoft.com/office/powerpoint/2010/main" val="257032398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13" y="456097"/>
            <a:ext cx="5930660" cy="1162051"/>
          </a:xfrm>
        </p:spPr>
        <p:txBody>
          <a:bodyPr>
            <a:normAutofit/>
          </a:bodyPr>
          <a:lstStyle/>
          <a:p>
            <a:r>
              <a:rPr lang="en-US" sz="3600" b="1" dirty="0">
                <a:solidFill>
                  <a:srgbClr val="004F6D"/>
                </a:solidFill>
                <a:latin typeface="Liron"/>
                <a:ea typeface="Liron"/>
                <a:cs typeface="Liron"/>
                <a:sym typeface="Liron"/>
              </a:rPr>
              <a:t>What will they think of next?</a:t>
            </a:r>
            <a:r>
              <a:rPr lang="en-US" dirty="0"/>
              <a:t>	</a:t>
            </a:r>
          </a:p>
        </p:txBody>
      </p:sp>
      <p:sp>
        <p:nvSpPr>
          <p:cNvPr id="3" name="Text Placeholder 2"/>
          <p:cNvSpPr>
            <a:spLocks noGrp="1"/>
          </p:cNvSpPr>
          <p:nvPr>
            <p:ph type="body" sz="half" idx="1"/>
          </p:nvPr>
        </p:nvSpPr>
        <p:spPr>
          <a:xfrm>
            <a:off x="297610" y="1634909"/>
            <a:ext cx="4652784" cy="4572000"/>
          </a:xfrm>
        </p:spPr>
        <p:txBody>
          <a:bodyPr/>
          <a:lstStyle/>
          <a:p>
            <a:pPr marL="342900" indent="-342900">
              <a:buFont typeface="Arial" panose="020B0604020202020204" pitchFamily="34" charset="0"/>
              <a:buChar char="•"/>
            </a:pPr>
            <a:r>
              <a:rPr lang="en-US" sz="2000" b="1" dirty="0">
                <a:solidFill>
                  <a:srgbClr val="03495C"/>
                </a:solidFill>
                <a:latin typeface="Comic Sans MS"/>
                <a:ea typeface="Comic Sans MS"/>
                <a:cs typeface="Comic Sans MS"/>
              </a:rPr>
              <a:t>GUI (</a:t>
            </a:r>
            <a:r>
              <a:rPr lang="en-US" sz="2000" b="1" dirty="0" err="1">
                <a:solidFill>
                  <a:srgbClr val="03495C"/>
                </a:solidFill>
                <a:latin typeface="Comic Sans MS"/>
                <a:ea typeface="Comic Sans MS"/>
                <a:cs typeface="Comic Sans MS"/>
              </a:rPr>
              <a:t>Portainer</a:t>
            </a:r>
            <a:r>
              <a:rPr lang="en-US" sz="2000" b="1" dirty="0">
                <a:solidFill>
                  <a:srgbClr val="03495C"/>
                </a:solidFill>
                <a:latin typeface="Comic Sans MS"/>
                <a:ea typeface="Comic Sans MS"/>
                <a:cs typeface="Comic Sans MS"/>
              </a:rPr>
              <a:t>)</a:t>
            </a:r>
          </a:p>
          <a:p>
            <a:pPr marL="342900" indent="-342900">
              <a:buFont typeface="Arial" panose="020B0604020202020204" pitchFamily="34" charset="0"/>
              <a:buChar char="•"/>
            </a:pPr>
            <a:r>
              <a:rPr lang="en-US" sz="2000" b="1" dirty="0">
                <a:solidFill>
                  <a:srgbClr val="03495C"/>
                </a:solidFill>
                <a:latin typeface="Comic Sans MS"/>
                <a:ea typeface="Comic Sans MS"/>
                <a:cs typeface="Comic Sans MS"/>
              </a:rPr>
              <a:t>multiple, scale (Docker-compose)</a:t>
            </a:r>
          </a:p>
          <a:p>
            <a:pPr marL="342900" indent="-342900">
              <a:buFont typeface="Arial" panose="020B0604020202020204" pitchFamily="34" charset="0"/>
              <a:buChar char="•"/>
            </a:pPr>
            <a:r>
              <a:rPr lang="en-US" sz="2000" b="1" dirty="0">
                <a:solidFill>
                  <a:srgbClr val="03495C"/>
                </a:solidFill>
                <a:latin typeface="Comic Sans MS"/>
                <a:ea typeface="Comic Sans MS"/>
                <a:cs typeface="Comic Sans MS"/>
              </a:rPr>
              <a:t>Orchestration (Kubernetes)</a:t>
            </a:r>
          </a:p>
          <a:p>
            <a:pPr marL="342900" indent="-342900">
              <a:buFont typeface="Arial" panose="020B0604020202020204" pitchFamily="34" charset="0"/>
              <a:buChar char="•"/>
            </a:pPr>
            <a:r>
              <a:rPr lang="en-US" sz="2000" b="1" dirty="0">
                <a:solidFill>
                  <a:srgbClr val="03495C"/>
                </a:solidFill>
                <a:latin typeface="Comic Sans MS"/>
                <a:ea typeface="Comic Sans MS"/>
                <a:cs typeface="Comic Sans MS"/>
              </a:rPr>
              <a:t>PaaS (</a:t>
            </a:r>
            <a:r>
              <a:rPr lang="en-US" sz="2000" b="1" dirty="0" err="1">
                <a:solidFill>
                  <a:srgbClr val="03495C"/>
                </a:solidFill>
                <a:latin typeface="Comic Sans MS"/>
                <a:ea typeface="Comic Sans MS"/>
                <a:cs typeface="Comic Sans MS"/>
              </a:rPr>
              <a:t>Openshift</a:t>
            </a:r>
            <a:r>
              <a:rPr lang="en-US" sz="2000" b="1" dirty="0">
                <a:solidFill>
                  <a:srgbClr val="03495C"/>
                </a:solidFill>
                <a:latin typeface="Comic Sans MS"/>
                <a:ea typeface="Comic Sans MS"/>
                <a:cs typeface="Comic Sans MS"/>
              </a:rPr>
              <a:t>)</a:t>
            </a:r>
          </a:p>
          <a:p>
            <a:endParaRPr lang="en-US" dirty="0"/>
          </a:p>
        </p:txBody>
      </p:sp>
      <p:pic>
        <p:nvPicPr>
          <p:cNvPr id="12292" name="Picture 4" descr="https://cdn-images-1.medium.com/max/800/0*n2dGPTi4tIlyo7J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844" y="3126943"/>
            <a:ext cx="4781550" cy="357187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2"/>
          </p:nvPr>
        </p:nvSpPr>
        <p:spPr/>
        <p:txBody>
          <a:bodyPr/>
          <a:lstStyle/>
          <a:p>
            <a:fld id="{86CB4B4D-7CA3-9044-876B-883B54F8677D}" type="slidenum">
              <a:rPr lang="en-US" smtClean="0"/>
              <a:t>51</a:t>
            </a:fld>
            <a:endParaRPr lang="en-US"/>
          </a:p>
        </p:txBody>
      </p:sp>
      <p:sp>
        <p:nvSpPr>
          <p:cNvPr id="4" name="Rectangle 3">
            <a:extLst>
              <a:ext uri="{FF2B5EF4-FFF2-40B4-BE49-F238E27FC236}">
                <a16:creationId xmlns:a16="http://schemas.microsoft.com/office/drawing/2014/main" id="{421184F1-F13D-1C4A-9803-9870A27D7BD2}"/>
              </a:ext>
            </a:extLst>
          </p:cNvPr>
          <p:cNvSpPr/>
          <p:nvPr/>
        </p:nvSpPr>
        <p:spPr>
          <a:xfrm>
            <a:off x="5257590" y="2465333"/>
            <a:ext cx="3232553" cy="738664"/>
          </a:xfrm>
          <a:prstGeom prst="rect">
            <a:avLst/>
          </a:prstGeom>
        </p:spPr>
        <p:txBody>
          <a:bodyPr wrap="square">
            <a:spAutoFit/>
          </a:bodyPr>
          <a:lstStyle/>
          <a:p>
            <a:r>
              <a:rPr lang="en-IL" dirty="0">
                <a:hlinkClick r:id="rId4"/>
              </a:rPr>
              <a:t>https://kubernetes.io/blog/2020/12/02/dont-panic-kubernetes-and-docker/</a:t>
            </a:r>
            <a:endParaRPr lang="en-IL" dirty="0"/>
          </a:p>
          <a:p>
            <a:endParaRPr lang="en-IL" dirty="0"/>
          </a:p>
        </p:txBody>
      </p:sp>
    </p:spTree>
    <p:extLst>
      <p:ext uri="{BB962C8B-B14F-4D97-AF65-F5344CB8AC3E}">
        <p14:creationId xmlns:p14="http://schemas.microsoft.com/office/powerpoint/2010/main" val="210999329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p:cNvSpPr txBox="1">
            <a:spLocks noGrp="1"/>
          </p:cNvSpPr>
          <p:nvPr>
            <p:ph type="title"/>
          </p:nvPr>
        </p:nvSpPr>
        <p:spPr>
          <a:xfrm>
            <a:off x="-1" y="973454"/>
            <a:ext cx="7191758" cy="1162051"/>
          </a:xfrm>
          <a:prstGeom prst="rect">
            <a:avLst/>
          </a:prstGeom>
        </p:spPr>
        <p:txBody>
          <a:bodyPr>
            <a:normAutofit fontScale="90000"/>
          </a:bodyPr>
          <a:lstStyle>
            <a:lvl1pPr defTabSz="777240">
              <a:defRPr sz="4000" b="1">
                <a:solidFill>
                  <a:srgbClr val="004F6D"/>
                </a:solidFill>
                <a:latin typeface="Liron"/>
                <a:ea typeface="Liron"/>
                <a:cs typeface="Liron"/>
                <a:sym typeface="Liron"/>
              </a:defRPr>
            </a:lvl1pPr>
          </a:lstStyle>
          <a:p>
            <a:r>
              <a:rPr lang="en-US" dirty="0"/>
              <a:t>              </a:t>
            </a:r>
            <a:br>
              <a:rPr lang="en-US" dirty="0"/>
            </a:br>
            <a:br>
              <a:rPr lang="en-US" dirty="0"/>
            </a:br>
            <a:br>
              <a:rPr lang="en-US" dirty="0"/>
            </a:br>
            <a:r>
              <a:rPr lang="en-US" dirty="0"/>
              <a:t>Docker or </a:t>
            </a:r>
            <a:r>
              <a:rPr lang="en-US" dirty="0" err="1"/>
              <a:t>Dockerless</a:t>
            </a:r>
            <a:r>
              <a:rPr lang="en-US" dirty="0"/>
              <a:t>?</a:t>
            </a:r>
            <a:br>
              <a:rPr lang="en-US" dirty="0"/>
            </a:br>
            <a:endParaRPr dirty="0"/>
          </a:p>
        </p:txBody>
      </p:sp>
      <p:sp>
        <p:nvSpPr>
          <p:cNvPr id="234" name="Shape 164"/>
          <p:cNvSpPr txBox="1">
            <a:spLocks noGrp="1"/>
          </p:cNvSpPr>
          <p:nvPr>
            <p:ph type="body" idx="1"/>
          </p:nvPr>
        </p:nvSpPr>
        <p:spPr>
          <a:xfrm>
            <a:off x="172528" y="1556203"/>
            <a:ext cx="8898636" cy="5450169"/>
          </a:xfrm>
          <a:prstGeom prst="rect">
            <a:avLst/>
          </a:prstGeom>
        </p:spPr>
        <p:txBody>
          <a:bodyPr>
            <a:normAutofit/>
          </a:bodyPr>
          <a:lstStyle/>
          <a:p>
            <a:pPr defTabSz="832104">
              <a:spcBef>
                <a:spcPts val="400"/>
              </a:spcBef>
              <a:defRPr sz="1820" b="1">
                <a:solidFill>
                  <a:srgbClr val="03495C"/>
                </a:solidFill>
                <a:latin typeface="Comic Sans MS"/>
                <a:ea typeface="Comic Sans MS"/>
                <a:cs typeface="Comic Sans MS"/>
                <a:sym typeface="Comic Sans MS"/>
              </a:defRPr>
            </a:pPr>
            <a:endParaRPr lang="sv-SE" sz="20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3200" b="1" dirty="0" err="1">
                <a:solidFill>
                  <a:srgbClr val="03495C"/>
                </a:solidFill>
                <a:latin typeface="Comic Sans MS"/>
                <a:ea typeface="Comic Sans MS"/>
                <a:cs typeface="Comic Sans MS"/>
              </a:rPr>
              <a:t>Podman</a:t>
            </a:r>
            <a:r>
              <a:rPr lang="en-US" sz="3200" b="1" dirty="0">
                <a:solidFill>
                  <a:srgbClr val="03495C"/>
                </a:solidFill>
                <a:latin typeface="Comic Sans MS"/>
                <a:ea typeface="Comic Sans MS"/>
                <a:cs typeface="Comic Sans MS"/>
              </a:rPr>
              <a:t> = faster?</a:t>
            </a:r>
          </a:p>
          <a:p>
            <a:pPr defTabSz="832104">
              <a:spcBef>
                <a:spcPts val="400"/>
              </a:spcBef>
              <a:defRPr sz="1820" b="1">
                <a:solidFill>
                  <a:srgbClr val="03495C"/>
                </a:solidFill>
                <a:latin typeface="Comic Sans MS"/>
                <a:ea typeface="Comic Sans MS"/>
                <a:cs typeface="Comic Sans MS"/>
                <a:sym typeface="Comic Sans MS"/>
              </a:defRPr>
            </a:pPr>
            <a:r>
              <a:rPr lang="en-US" sz="1800" b="1" dirty="0">
                <a:solidFill>
                  <a:srgbClr val="03495C"/>
                </a:solidFill>
                <a:latin typeface="Comic Sans MS"/>
                <a:ea typeface="Comic Sans MS"/>
                <a:cs typeface="Comic Sans MS"/>
                <a:hlinkClick r:id="rId3"/>
              </a:rPr>
              <a:t>https://youtu.be/1UnkRojeEGw?t=28</a:t>
            </a:r>
            <a:endParaRPr lang="en-US" sz="18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18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2800" b="1" dirty="0" err="1">
                <a:solidFill>
                  <a:srgbClr val="03495C"/>
                </a:solidFill>
                <a:latin typeface="Comic Sans MS"/>
                <a:ea typeface="Comic Sans MS"/>
                <a:cs typeface="Comic Sans MS"/>
              </a:rPr>
              <a:t>Buildkit</a:t>
            </a:r>
            <a:r>
              <a:rPr lang="en-US" sz="2800" b="1" dirty="0">
                <a:solidFill>
                  <a:srgbClr val="03495C"/>
                </a:solidFill>
                <a:latin typeface="Comic Sans MS"/>
                <a:ea typeface="Comic Sans MS"/>
                <a:cs typeface="Comic Sans MS"/>
              </a:rPr>
              <a:t> (currently only supports </a:t>
            </a:r>
            <a:r>
              <a:rPr lang="en-US" sz="2800" b="1" dirty="0" err="1">
                <a:solidFill>
                  <a:srgbClr val="03495C"/>
                </a:solidFill>
                <a:latin typeface="Comic Sans MS"/>
                <a:ea typeface="Comic Sans MS"/>
                <a:cs typeface="Comic Sans MS"/>
              </a:rPr>
              <a:t>linux</a:t>
            </a:r>
            <a:r>
              <a:rPr lang="en-US" sz="2800" b="1" dirty="0">
                <a:solidFill>
                  <a:srgbClr val="03495C"/>
                </a:solidFill>
                <a:latin typeface="Comic Sans MS"/>
                <a:ea typeface="Comic Sans MS"/>
                <a:cs typeface="Comic Sans MS"/>
              </a:rPr>
              <a:t> containers)</a:t>
            </a:r>
          </a:p>
          <a:p>
            <a:pPr defTabSz="832104">
              <a:spcBef>
                <a:spcPts val="400"/>
              </a:spcBef>
              <a:defRPr sz="1820" b="1">
                <a:solidFill>
                  <a:srgbClr val="03495C"/>
                </a:solidFill>
                <a:latin typeface="Comic Sans MS"/>
                <a:ea typeface="Comic Sans MS"/>
                <a:cs typeface="Comic Sans MS"/>
                <a:sym typeface="Comic Sans MS"/>
              </a:defRPr>
            </a:pPr>
            <a:r>
              <a:rPr lang="en-US" sz="2000" b="1" dirty="0">
                <a:solidFill>
                  <a:srgbClr val="03495C"/>
                </a:solidFill>
                <a:latin typeface="Comic Sans MS"/>
                <a:ea typeface="Comic Sans MS"/>
                <a:cs typeface="Comic Sans MS"/>
                <a:hlinkClick r:id="rId4"/>
              </a:rPr>
              <a:t>https://docs.docker.com/develop/develop-images/build_enhancements/</a:t>
            </a:r>
            <a:endParaRPr lang="en-US" sz="20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2000" b="1" dirty="0">
                <a:solidFill>
                  <a:srgbClr val="03495C"/>
                </a:solidFill>
                <a:latin typeface="Comic Sans MS"/>
                <a:hlinkClick r:id="rId5"/>
              </a:rPr>
              <a:t>https://pythonspeed.com/articles/docker-buildkit/</a:t>
            </a:r>
            <a:endParaRPr lang="en-US" sz="200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lang="en-US" sz="2000" b="1" dirty="0">
              <a:solidFill>
                <a:srgbClr val="03495C"/>
              </a:solidFill>
              <a:latin typeface="Comic Sans MS"/>
            </a:endParaRPr>
          </a:p>
          <a:p>
            <a:pPr defTabSz="832104">
              <a:spcBef>
                <a:spcPts val="400"/>
              </a:spcBef>
              <a:defRPr sz="1820" b="1">
                <a:solidFill>
                  <a:srgbClr val="03495C"/>
                </a:solidFill>
                <a:latin typeface="Comic Sans MS"/>
                <a:ea typeface="Comic Sans MS"/>
                <a:cs typeface="Comic Sans MS"/>
                <a:sym typeface="Comic Sans MS"/>
              </a:defRPr>
            </a:pPr>
            <a:r>
              <a:rPr lang="en-US" sz="2800" b="1" dirty="0">
                <a:solidFill>
                  <a:srgbClr val="03495C"/>
                </a:solidFill>
                <a:latin typeface="Comic Sans MS"/>
                <a:ea typeface="Comic Sans MS"/>
                <a:cs typeface="Comic Sans MS"/>
              </a:rPr>
              <a:t>O</a:t>
            </a:r>
            <a:r>
              <a:rPr lang="en-IL" sz="2800" b="1" dirty="0">
                <a:solidFill>
                  <a:srgbClr val="03495C"/>
                </a:solidFill>
                <a:latin typeface="Comic Sans MS"/>
                <a:ea typeface="Comic Sans MS"/>
                <a:cs typeface="Comic Sans MS"/>
              </a:rPr>
              <a:t>r both:</a:t>
            </a:r>
          </a:p>
          <a:p>
            <a:pPr defTabSz="832104">
              <a:spcBef>
                <a:spcPts val="400"/>
              </a:spcBef>
              <a:defRPr sz="1820" b="1">
                <a:solidFill>
                  <a:srgbClr val="03495C"/>
                </a:solidFill>
                <a:latin typeface="Comic Sans MS"/>
                <a:ea typeface="Comic Sans MS"/>
                <a:cs typeface="Comic Sans MS"/>
                <a:sym typeface="Comic Sans MS"/>
              </a:defRPr>
            </a:pPr>
            <a:r>
              <a:rPr lang="en-US" sz="2400" b="1" dirty="0">
                <a:solidFill>
                  <a:srgbClr val="03495C"/>
                </a:solidFill>
                <a:latin typeface="Comic Sans MS"/>
                <a:ea typeface="Comic Sans MS"/>
                <a:cs typeface="Comic Sans MS"/>
                <a:hlinkClick r:id="rId6"/>
              </a:rPr>
              <a:t>https://pythonspeed.com/articles/podman-buildkit/</a:t>
            </a:r>
            <a:endParaRPr lang="en-US" sz="2400" b="1" dirty="0">
              <a:solidFill>
                <a:srgbClr val="03495C"/>
              </a:solidFill>
              <a:latin typeface="Comic Sans MS"/>
              <a:ea typeface="Comic Sans MS"/>
              <a:cs typeface="Comic Sans MS"/>
            </a:endParaRPr>
          </a:p>
          <a:p>
            <a:pPr defTabSz="832104">
              <a:spcBef>
                <a:spcPts val="400"/>
              </a:spcBef>
              <a:defRPr sz="1820" b="1">
                <a:solidFill>
                  <a:srgbClr val="03495C"/>
                </a:solidFill>
                <a:latin typeface="Comic Sans MS"/>
                <a:ea typeface="Comic Sans MS"/>
                <a:cs typeface="Comic Sans MS"/>
                <a:sym typeface="Comic Sans MS"/>
              </a:defRPr>
            </a:pPr>
            <a:endParaRPr sz="4300" b="1" dirty="0">
              <a:solidFill>
                <a:srgbClr val="03495C"/>
              </a:solidFill>
              <a:latin typeface="Comic Sans MS"/>
              <a:ea typeface="Comic Sans MS"/>
              <a:cs typeface="Comic Sans MS"/>
            </a:endParaRPr>
          </a:p>
        </p:txBody>
      </p:sp>
      <p:sp>
        <p:nvSpPr>
          <p:cNvPr id="2" name="Slide Number Placeholder 1"/>
          <p:cNvSpPr>
            <a:spLocks noGrp="1"/>
          </p:cNvSpPr>
          <p:nvPr>
            <p:ph type="sldNum" sz="quarter" idx="2"/>
          </p:nvPr>
        </p:nvSpPr>
        <p:spPr/>
        <p:txBody>
          <a:bodyPr/>
          <a:lstStyle/>
          <a:p>
            <a:fld id="{86CB4B4D-7CA3-9044-876B-883B54F8677D}" type="slidenum">
              <a:rPr lang="en-US" smtClean="0"/>
              <a:t>52</a:t>
            </a:fld>
            <a:endParaRPr lang="en-US"/>
          </a:p>
        </p:txBody>
      </p:sp>
    </p:spTree>
    <p:extLst>
      <p:ext uri="{BB962C8B-B14F-4D97-AF65-F5344CB8AC3E}">
        <p14:creationId xmlns:p14="http://schemas.microsoft.com/office/powerpoint/2010/main" val="90536629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A898D77-D072-40D5-B5BF-690F831ED4A6}"/>
              </a:ext>
            </a:extLst>
          </p:cNvPr>
          <p:cNvSpPr txBox="1"/>
          <p:nvPr/>
        </p:nvSpPr>
        <p:spPr>
          <a:xfrm>
            <a:off x="0" y="357531"/>
            <a:ext cx="458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800" b="1" dirty="0">
                <a:solidFill>
                  <a:srgbClr val="03495C"/>
                </a:solidFill>
                <a:latin typeface="Comic Sans MS"/>
                <a:ea typeface="Comic Sans MS"/>
                <a:cs typeface="Comic Sans MS"/>
              </a:rPr>
              <a:t>Orchestration (Kubernetes)</a:t>
            </a:r>
          </a:p>
        </p:txBody>
      </p:sp>
      <p:sp>
        <p:nvSpPr>
          <p:cNvPr id="9" name="TextBox 8">
            <a:extLst>
              <a:ext uri="{FF2B5EF4-FFF2-40B4-BE49-F238E27FC236}">
                <a16:creationId xmlns:a16="http://schemas.microsoft.com/office/drawing/2014/main" id="{DBCDDF52-E6A9-4D02-B052-770841B569CA}"/>
              </a:ext>
            </a:extLst>
          </p:cNvPr>
          <p:cNvSpPr txBox="1"/>
          <p:nvPr/>
        </p:nvSpPr>
        <p:spPr>
          <a:xfrm>
            <a:off x="875582" y="2210911"/>
            <a:ext cx="4597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2"/>
              </a:rPr>
              <a:t>The Illustrated Children's Guide to Kubernetes</a:t>
            </a:r>
            <a:endParaRPr lang="en-US" dirty="0"/>
          </a:p>
        </p:txBody>
      </p:sp>
      <p:sp>
        <p:nvSpPr>
          <p:cNvPr id="11" name="TextBox 10">
            <a:extLst>
              <a:ext uri="{FF2B5EF4-FFF2-40B4-BE49-F238E27FC236}">
                <a16:creationId xmlns:a16="http://schemas.microsoft.com/office/drawing/2014/main" id="{A5C80BEF-DC31-41DA-9BD6-BD0428CD8FA9}"/>
              </a:ext>
            </a:extLst>
          </p:cNvPr>
          <p:cNvSpPr txBox="1"/>
          <p:nvPr/>
        </p:nvSpPr>
        <p:spPr>
          <a:xfrm>
            <a:off x="875582" y="4856751"/>
            <a:ext cx="4597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3"/>
              </a:rPr>
              <a:t>A Kubernetes story: </a:t>
            </a:r>
            <a:r>
              <a:rPr lang="en-US" dirty="0" err="1">
                <a:hlinkClick r:id="rId3"/>
              </a:rPr>
              <a:t>Phippy</a:t>
            </a:r>
            <a:r>
              <a:rPr lang="en-US" dirty="0">
                <a:hlinkClick r:id="rId3"/>
              </a:rPr>
              <a:t> goes to the zoo</a:t>
            </a:r>
            <a:endParaRPr lang="en-US" dirty="0"/>
          </a:p>
        </p:txBody>
      </p:sp>
      <p:pic>
        <p:nvPicPr>
          <p:cNvPr id="13" name="Picture 12">
            <a:extLst>
              <a:ext uri="{FF2B5EF4-FFF2-40B4-BE49-F238E27FC236}">
                <a16:creationId xmlns:a16="http://schemas.microsoft.com/office/drawing/2014/main" id="{93E7EFFB-9F6D-4D16-B563-D8344869B592}"/>
              </a:ext>
            </a:extLst>
          </p:cNvPr>
          <p:cNvPicPr>
            <a:picLocks noChangeAspect="1"/>
          </p:cNvPicPr>
          <p:nvPr/>
        </p:nvPicPr>
        <p:blipFill>
          <a:blip r:embed="rId4"/>
          <a:stretch>
            <a:fillRect/>
          </a:stretch>
        </p:blipFill>
        <p:spPr>
          <a:xfrm>
            <a:off x="5098210" y="3777643"/>
            <a:ext cx="3721939" cy="2465994"/>
          </a:xfrm>
          <a:prstGeom prst="rect">
            <a:avLst/>
          </a:prstGeom>
        </p:spPr>
      </p:pic>
      <p:pic>
        <p:nvPicPr>
          <p:cNvPr id="15" name="Picture 14">
            <a:extLst>
              <a:ext uri="{FF2B5EF4-FFF2-40B4-BE49-F238E27FC236}">
                <a16:creationId xmlns:a16="http://schemas.microsoft.com/office/drawing/2014/main" id="{D7C80DED-4F40-45F9-A267-02AF2AEB7CFD}"/>
              </a:ext>
            </a:extLst>
          </p:cNvPr>
          <p:cNvPicPr>
            <a:picLocks noChangeAspect="1"/>
          </p:cNvPicPr>
          <p:nvPr/>
        </p:nvPicPr>
        <p:blipFill>
          <a:blip r:embed="rId5"/>
          <a:stretch>
            <a:fillRect/>
          </a:stretch>
        </p:blipFill>
        <p:spPr>
          <a:xfrm>
            <a:off x="5098210" y="1243839"/>
            <a:ext cx="3804249" cy="2241922"/>
          </a:xfrm>
          <a:prstGeom prst="rect">
            <a:avLst/>
          </a:prstGeom>
        </p:spPr>
      </p:pic>
    </p:spTree>
    <p:extLst>
      <p:ext uri="{BB962C8B-B14F-4D97-AF65-F5344CB8AC3E}">
        <p14:creationId xmlns:p14="http://schemas.microsoft.com/office/powerpoint/2010/main" val="381131751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4"/>
          <p:cNvSpPr txBox="1">
            <a:spLocks noGrp="1"/>
          </p:cNvSpPr>
          <p:nvPr>
            <p:ph type="title"/>
          </p:nvPr>
        </p:nvSpPr>
        <p:spPr>
          <a:xfrm>
            <a:off x="-1" y="514351"/>
            <a:ext cx="6180515" cy="1162051"/>
          </a:xfrm>
          <a:prstGeom prst="rect">
            <a:avLst/>
          </a:prstGeom>
        </p:spPr>
        <p:txBody>
          <a:bodyPr/>
          <a:lstStyle>
            <a:lvl1pPr>
              <a:defRPr sz="4000" b="1">
                <a:solidFill>
                  <a:srgbClr val="004F6D"/>
                </a:solidFill>
                <a:latin typeface="Liron"/>
                <a:ea typeface="Liron"/>
                <a:cs typeface="Liron"/>
                <a:sym typeface="Liron"/>
              </a:defRPr>
            </a:lvl1pPr>
          </a:lstStyle>
          <a:p>
            <a:r>
              <a:rPr dirty="0"/>
              <a:t>What is a container?</a:t>
            </a:r>
          </a:p>
        </p:txBody>
      </p:sp>
      <p:sp>
        <p:nvSpPr>
          <p:cNvPr id="124" name="Text Placeholder 6"/>
          <p:cNvSpPr txBox="1">
            <a:spLocks noGrp="1"/>
          </p:cNvSpPr>
          <p:nvPr>
            <p:ph type="body" idx="1"/>
          </p:nvPr>
        </p:nvSpPr>
        <p:spPr>
          <a:xfrm>
            <a:off x="29519" y="1701800"/>
            <a:ext cx="7888931" cy="4142674"/>
          </a:xfrm>
          <a:prstGeom prst="rect">
            <a:avLst/>
          </a:prstGeom>
        </p:spPr>
        <p:txBody>
          <a:bodyPr/>
          <a:lstStyle/>
          <a:p>
            <a:pPr indent="147433" defTabSz="859536">
              <a:spcBef>
                <a:spcPts val="400"/>
              </a:spcBef>
              <a:defRPr sz="1800" b="1">
                <a:solidFill>
                  <a:srgbClr val="03495C"/>
                </a:solidFill>
                <a:latin typeface="Comic Sans MS"/>
                <a:ea typeface="Comic Sans MS"/>
                <a:cs typeface="Comic Sans MS"/>
                <a:sym typeface="Comic Sans MS"/>
              </a:defRPr>
            </a:pPr>
            <a:r>
              <a:rPr dirty="0"/>
              <a:t>Containers wrap up a piece of software in a complete </a:t>
            </a:r>
            <a:r>
              <a:rPr dirty="0" err="1"/>
              <a:t>filesystem</a:t>
            </a:r>
            <a:r>
              <a:rPr dirty="0"/>
              <a:t> that contains everything it needs to run: </a:t>
            </a:r>
          </a:p>
          <a:p>
            <a:pPr marL="257860" indent="-110425" defTabSz="859536">
              <a:lnSpc>
                <a:spcPct val="150000"/>
              </a:lnSpc>
              <a:spcBef>
                <a:spcPts val="400"/>
              </a:spcBef>
              <a:buClr>
                <a:schemeClr val="accent3"/>
              </a:buClr>
              <a:buSzPct val="100000"/>
              <a:buFont typeface="Helvetica"/>
              <a:buChar char="●"/>
              <a:defRPr sz="1800" b="1">
                <a:solidFill>
                  <a:srgbClr val="03495C"/>
                </a:solidFill>
                <a:latin typeface="Comic Sans MS"/>
                <a:ea typeface="Comic Sans MS"/>
                <a:cs typeface="Comic Sans MS"/>
                <a:sym typeface="Comic Sans MS"/>
              </a:defRPr>
            </a:pPr>
            <a:r>
              <a:rPr dirty="0"/>
              <a:t> Code</a:t>
            </a:r>
          </a:p>
          <a:p>
            <a:pPr marL="257860" indent="-110425" defTabSz="859536">
              <a:lnSpc>
                <a:spcPct val="150000"/>
              </a:lnSpc>
              <a:spcBef>
                <a:spcPts val="400"/>
              </a:spcBef>
              <a:buClr>
                <a:schemeClr val="accent3"/>
              </a:buClr>
              <a:buSzPct val="100000"/>
              <a:buFont typeface="Helvetica"/>
              <a:buChar char="●"/>
              <a:defRPr sz="1800" b="1">
                <a:solidFill>
                  <a:srgbClr val="03495C"/>
                </a:solidFill>
                <a:latin typeface="Comic Sans MS"/>
                <a:ea typeface="Comic Sans MS"/>
                <a:cs typeface="Comic Sans MS"/>
                <a:sym typeface="Comic Sans MS"/>
              </a:defRPr>
            </a:pPr>
            <a:r>
              <a:rPr dirty="0"/>
              <a:t> Runtime</a:t>
            </a:r>
          </a:p>
          <a:p>
            <a:pPr marL="257860" indent="-110425" defTabSz="859536">
              <a:lnSpc>
                <a:spcPct val="150000"/>
              </a:lnSpc>
              <a:spcBef>
                <a:spcPts val="400"/>
              </a:spcBef>
              <a:buClr>
                <a:schemeClr val="accent3"/>
              </a:buClr>
              <a:buSzPct val="100000"/>
              <a:buFont typeface="Helvetica"/>
              <a:buChar char="●"/>
              <a:defRPr sz="1800" b="1">
                <a:solidFill>
                  <a:srgbClr val="03495C"/>
                </a:solidFill>
                <a:latin typeface="Comic Sans MS"/>
                <a:ea typeface="Comic Sans MS"/>
                <a:cs typeface="Comic Sans MS"/>
                <a:sym typeface="Comic Sans MS"/>
              </a:defRPr>
            </a:pPr>
            <a:r>
              <a:rPr dirty="0"/>
              <a:t> System tools</a:t>
            </a:r>
          </a:p>
          <a:p>
            <a:pPr marL="257860" indent="-110425" defTabSz="859536">
              <a:lnSpc>
                <a:spcPct val="150000"/>
              </a:lnSpc>
              <a:spcBef>
                <a:spcPts val="400"/>
              </a:spcBef>
              <a:buClr>
                <a:schemeClr val="accent3"/>
              </a:buClr>
              <a:buSzPct val="100000"/>
              <a:buFont typeface="Helvetica"/>
              <a:buChar char="●"/>
              <a:defRPr sz="1800" b="1">
                <a:solidFill>
                  <a:srgbClr val="03495C"/>
                </a:solidFill>
                <a:latin typeface="Comic Sans MS"/>
                <a:ea typeface="Comic Sans MS"/>
                <a:cs typeface="Comic Sans MS"/>
                <a:sym typeface="Comic Sans MS"/>
              </a:defRPr>
            </a:pPr>
            <a:r>
              <a:rPr dirty="0"/>
              <a:t> System libraries</a:t>
            </a:r>
          </a:p>
        </p:txBody>
      </p:sp>
      <p:sp>
        <p:nvSpPr>
          <p:cNvPr id="2" name="Slide Number Placeholder 1"/>
          <p:cNvSpPr>
            <a:spLocks noGrp="1"/>
          </p:cNvSpPr>
          <p:nvPr>
            <p:ph type="sldNum" sz="quarter" idx="2"/>
          </p:nvPr>
        </p:nvSpPr>
        <p:spPr/>
        <p:txBody>
          <a:bodyPr/>
          <a:lstStyle/>
          <a:p>
            <a:fld id="{86CB4B4D-7CA3-9044-876B-883B54F8677D}" type="slidenum">
              <a:rPr lang="en-US" smtClean="0"/>
              <a:t>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6166" y="2123767"/>
            <a:ext cx="3103903" cy="4272039"/>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itle 4"/>
          <p:cNvSpPr txBox="1">
            <a:spLocks noGrp="1"/>
          </p:cNvSpPr>
          <p:nvPr>
            <p:ph type="title"/>
          </p:nvPr>
        </p:nvSpPr>
        <p:spPr>
          <a:xfrm>
            <a:off x="-1" y="514351"/>
            <a:ext cx="6180515" cy="1162051"/>
          </a:xfrm>
          <a:prstGeom prst="rect">
            <a:avLst/>
          </a:prstGeom>
        </p:spPr>
        <p:txBody>
          <a:bodyPr/>
          <a:lstStyle>
            <a:lvl1pPr>
              <a:defRPr sz="4000" b="1">
                <a:solidFill>
                  <a:srgbClr val="004F6D"/>
                </a:solidFill>
                <a:latin typeface="Liron"/>
                <a:ea typeface="Liron"/>
                <a:cs typeface="Liron"/>
                <a:sym typeface="Liron"/>
              </a:defRPr>
            </a:lvl1pPr>
          </a:lstStyle>
          <a:p>
            <a:r>
              <a:rPr lang="en-US" dirty="0"/>
              <a:t>C</a:t>
            </a:r>
            <a:r>
              <a:rPr dirty="0"/>
              <a:t>ontainer</a:t>
            </a:r>
            <a:r>
              <a:rPr lang="en-US" dirty="0"/>
              <a:t> vs VM</a:t>
            </a:r>
            <a:endParaRPr dirty="0"/>
          </a:p>
        </p:txBody>
      </p:sp>
      <p:sp>
        <p:nvSpPr>
          <p:cNvPr id="124" name="Text Placeholder 6"/>
          <p:cNvSpPr txBox="1">
            <a:spLocks noGrp="1"/>
          </p:cNvSpPr>
          <p:nvPr>
            <p:ph type="body" idx="1"/>
          </p:nvPr>
        </p:nvSpPr>
        <p:spPr>
          <a:xfrm>
            <a:off x="29519" y="1701800"/>
            <a:ext cx="7888931" cy="4142674"/>
          </a:xfrm>
          <a:prstGeom prst="rect">
            <a:avLst/>
          </a:prstGeom>
        </p:spPr>
        <p:txBody>
          <a:bodyPr/>
          <a:lstStyle/>
          <a:p>
            <a:pPr indent="147433" defTabSz="859536">
              <a:spcBef>
                <a:spcPts val="400"/>
              </a:spcBef>
              <a:defRPr sz="1800" b="1">
                <a:solidFill>
                  <a:srgbClr val="03495C"/>
                </a:solidFill>
                <a:latin typeface="Comic Sans MS"/>
                <a:ea typeface="Comic Sans MS"/>
                <a:cs typeface="Comic Sans MS"/>
                <a:sym typeface="Comic Sans MS"/>
              </a:defRPr>
            </a:pPr>
            <a:r>
              <a:rPr lang="en-US" dirty="0" err="1"/>
              <a:t>Whaduyou</a:t>
            </a:r>
            <a:r>
              <a:rPr lang="en-US" dirty="0"/>
              <a:t> need an OS for?</a:t>
            </a:r>
            <a:endParaRPr dirty="0"/>
          </a:p>
          <a:p>
            <a:pPr marL="147435" defTabSz="859536">
              <a:lnSpc>
                <a:spcPct val="150000"/>
              </a:lnSpc>
              <a:spcBef>
                <a:spcPts val="400"/>
              </a:spcBef>
              <a:buClr>
                <a:schemeClr val="accent3"/>
              </a:buClr>
              <a:buSzPct val="100000"/>
              <a:defRPr sz="1800" b="1">
                <a:solidFill>
                  <a:srgbClr val="03495C"/>
                </a:solidFill>
                <a:latin typeface="Comic Sans MS"/>
                <a:ea typeface="Comic Sans MS"/>
                <a:cs typeface="Comic Sans MS"/>
                <a:sym typeface="Comic Sans MS"/>
              </a:defRPr>
            </a:pPr>
            <a:endParaRPr dirty="0"/>
          </a:p>
        </p:txBody>
      </p:sp>
      <p:sp>
        <p:nvSpPr>
          <p:cNvPr id="2" name="Slide Number Placeholder 1"/>
          <p:cNvSpPr>
            <a:spLocks noGrp="1"/>
          </p:cNvSpPr>
          <p:nvPr>
            <p:ph type="sldNum" sz="quarter" idx="2"/>
          </p:nvPr>
        </p:nvSpPr>
        <p:spPr/>
        <p:txBody>
          <a:bodyPr/>
          <a:lstStyle/>
          <a:p>
            <a:fld id="{86CB4B4D-7CA3-9044-876B-883B54F8677D}" type="slidenum">
              <a:rPr lang="en-US" smtClean="0"/>
              <a:t>7</a:t>
            </a:fld>
            <a:endParaRPr lang="en-US"/>
          </a:p>
        </p:txBody>
      </p:sp>
      <p:pic>
        <p:nvPicPr>
          <p:cNvPr id="6" name="Picture 5"/>
          <p:cNvPicPr>
            <a:picLocks noChangeAspect="1"/>
          </p:cNvPicPr>
          <p:nvPr/>
        </p:nvPicPr>
        <p:blipFill>
          <a:blip r:embed="rId3"/>
          <a:stretch>
            <a:fillRect/>
          </a:stretch>
        </p:blipFill>
        <p:spPr>
          <a:xfrm>
            <a:off x="1104717" y="2376392"/>
            <a:ext cx="6048375" cy="3448050"/>
          </a:xfrm>
          <a:prstGeom prst="rect">
            <a:avLst/>
          </a:prstGeom>
        </p:spPr>
      </p:pic>
      <p:sp>
        <p:nvSpPr>
          <p:cNvPr id="7" name="TextBox 6">
            <a:extLst>
              <a:ext uri="{FF2B5EF4-FFF2-40B4-BE49-F238E27FC236}">
                <a16:creationId xmlns:a16="http://schemas.microsoft.com/office/drawing/2014/main" id="{4642EAF2-FA7A-4F28-89A0-E3807BBB9F33}"/>
              </a:ext>
            </a:extLst>
          </p:cNvPr>
          <p:cNvSpPr txBox="1"/>
          <p:nvPr/>
        </p:nvSpPr>
        <p:spPr>
          <a:xfrm>
            <a:off x="7052748" y="4306470"/>
            <a:ext cx="46783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ym typeface="Wingdings" panose="05000000000000000000" pitchFamily="2" charset="2"/>
              </a:rPr>
              <a:t>Docker host</a:t>
            </a:r>
            <a:endParaRPr lang="en-US" dirty="0"/>
          </a:p>
        </p:txBody>
      </p:sp>
      <p:sp>
        <p:nvSpPr>
          <p:cNvPr id="8" name="TextBox 7">
            <a:extLst>
              <a:ext uri="{FF2B5EF4-FFF2-40B4-BE49-F238E27FC236}">
                <a16:creationId xmlns:a16="http://schemas.microsoft.com/office/drawing/2014/main" id="{55E8C7B1-509B-4634-807D-CD827D243B0C}"/>
              </a:ext>
            </a:extLst>
          </p:cNvPr>
          <p:cNvSpPr txBox="1"/>
          <p:nvPr/>
        </p:nvSpPr>
        <p:spPr>
          <a:xfrm>
            <a:off x="7057155" y="3998693"/>
            <a:ext cx="46783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ym typeface="Wingdings" panose="05000000000000000000" pitchFamily="2" charset="2"/>
              </a:rPr>
              <a:t>Docker installed on host   instead of a whole OS</a:t>
            </a:r>
            <a:endParaRPr lang="en-US" dirty="0"/>
          </a:p>
        </p:txBody>
      </p:sp>
      <p:sp>
        <p:nvSpPr>
          <p:cNvPr id="9" name="TextBox 8">
            <a:extLst>
              <a:ext uri="{FF2B5EF4-FFF2-40B4-BE49-F238E27FC236}">
                <a16:creationId xmlns:a16="http://schemas.microsoft.com/office/drawing/2014/main" id="{E986FBC9-F77B-47A4-AF98-BCE7377C0D75}"/>
              </a:ext>
            </a:extLst>
          </p:cNvPr>
          <p:cNvSpPr txBox="1"/>
          <p:nvPr/>
        </p:nvSpPr>
        <p:spPr>
          <a:xfrm>
            <a:off x="7052732" y="3520437"/>
            <a:ext cx="467832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ym typeface="Wingdings" panose="05000000000000000000" pitchFamily="2" charset="2"/>
              </a:rPr>
              <a:t>Python, Java, node, </a:t>
            </a:r>
            <a:r>
              <a:rPr lang="en-US" dirty="0" err="1">
                <a:sym typeface="Wingdings" panose="05000000000000000000" pitchFamily="2" charset="2"/>
              </a:rPr>
              <a:t>.Net</a:t>
            </a:r>
            <a:endParaRPr lang="en-US" dirty="0"/>
          </a:p>
        </p:txBody>
      </p:sp>
    </p:spTree>
    <p:extLst>
      <p:ext uri="{BB962C8B-B14F-4D97-AF65-F5344CB8AC3E}">
        <p14:creationId xmlns:p14="http://schemas.microsoft.com/office/powerpoint/2010/main" val="382056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ext Placeholder 6"/>
          <p:cNvSpPr txBox="1">
            <a:spLocks noGrp="1"/>
          </p:cNvSpPr>
          <p:nvPr>
            <p:ph type="body" idx="1"/>
          </p:nvPr>
        </p:nvSpPr>
        <p:spPr>
          <a:xfrm>
            <a:off x="16819" y="2083241"/>
            <a:ext cx="7888931" cy="4142674"/>
          </a:xfrm>
          <a:prstGeom prst="rect">
            <a:avLst/>
          </a:prstGeom>
        </p:spPr>
        <p:txBody>
          <a:bodyPr/>
          <a:lstStyle/>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dirty="0"/>
              <a:t> Comprised of multiple layers</a:t>
            </a:r>
          </a:p>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dirty="0"/>
              <a:t> A layer is just another image</a:t>
            </a:r>
          </a:p>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dirty="0"/>
              <a:t> Every layer contains a base layer</a:t>
            </a:r>
          </a:p>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dirty="0"/>
              <a:t> Docker uses a copy on write system</a:t>
            </a:r>
          </a:p>
          <a:p>
            <a:pPr marL="274320" indent="-117475">
              <a:lnSpc>
                <a:spcPct val="150000"/>
              </a:lnSpc>
              <a:buClr>
                <a:schemeClr val="accent3"/>
              </a:buClr>
              <a:buSzPct val="100000"/>
              <a:buFont typeface="Helvetica"/>
              <a:buChar char="●"/>
              <a:defRPr sz="2000" b="1">
                <a:solidFill>
                  <a:srgbClr val="03495C"/>
                </a:solidFill>
                <a:latin typeface="Comic Sans MS"/>
                <a:ea typeface="Comic Sans MS"/>
                <a:cs typeface="Comic Sans MS"/>
                <a:sym typeface="Comic Sans MS"/>
              </a:defRPr>
            </a:pPr>
            <a:r>
              <a:rPr dirty="0"/>
              <a:t> Layers are read only</a:t>
            </a:r>
            <a:endParaRPr lang="en-US" dirty="0"/>
          </a:p>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dirty="0"/>
              <a:t>Try:</a:t>
            </a:r>
          </a:p>
          <a:p>
            <a:pPr marL="156845">
              <a:lnSpc>
                <a:spcPct val="150000"/>
              </a:lnSpc>
              <a:buClr>
                <a:schemeClr val="accent3"/>
              </a:buClr>
              <a:buSzPct val="100000"/>
              <a:defRPr sz="2000" b="1">
                <a:solidFill>
                  <a:srgbClr val="03495C"/>
                </a:solidFill>
                <a:latin typeface="Comic Sans MS"/>
                <a:ea typeface="Comic Sans MS"/>
                <a:cs typeface="Comic Sans MS"/>
                <a:sym typeface="Comic Sans MS"/>
              </a:defRPr>
            </a:pPr>
            <a:r>
              <a:rPr lang="en-US" dirty="0"/>
              <a:t>docker history &lt;name of an image&gt;</a:t>
            </a:r>
            <a:endParaRPr dirty="0"/>
          </a:p>
        </p:txBody>
      </p:sp>
      <p:pic>
        <p:nvPicPr>
          <p:cNvPr id="129" name="Image" descr="Image"/>
          <p:cNvPicPr>
            <a:picLocks noChangeAspect="1"/>
          </p:cNvPicPr>
          <p:nvPr/>
        </p:nvPicPr>
        <p:blipFill>
          <a:blip r:embed="rId3"/>
          <a:stretch>
            <a:fillRect/>
          </a:stretch>
        </p:blipFill>
        <p:spPr>
          <a:xfrm>
            <a:off x="5054051" y="791406"/>
            <a:ext cx="4282402" cy="3848102"/>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8</a:t>
            </a:fld>
            <a:endParaRPr lang="en-US"/>
          </a:p>
        </p:txBody>
      </p:sp>
      <p:sp>
        <p:nvSpPr>
          <p:cNvPr id="127" name="Title 4"/>
          <p:cNvSpPr txBox="1">
            <a:spLocks noGrp="1"/>
          </p:cNvSpPr>
          <p:nvPr>
            <p:ph type="title"/>
          </p:nvPr>
        </p:nvSpPr>
        <p:spPr>
          <a:xfrm>
            <a:off x="16819" y="980311"/>
            <a:ext cx="6180515" cy="1162051"/>
          </a:xfrm>
          <a:prstGeom prst="rect">
            <a:avLst/>
          </a:prstGeom>
        </p:spPr>
        <p:txBody>
          <a:bodyPr>
            <a:normAutofit fontScale="90000"/>
          </a:bodyPr>
          <a:lstStyle>
            <a:lvl1pPr>
              <a:defRPr sz="4000" b="1">
                <a:solidFill>
                  <a:srgbClr val="004F6D"/>
                </a:solidFill>
                <a:latin typeface="Liron"/>
                <a:ea typeface="Liron"/>
                <a:cs typeface="Liron"/>
                <a:sym typeface="Liron"/>
              </a:defRPr>
            </a:lvl1pPr>
          </a:lstStyle>
          <a:p>
            <a:br>
              <a:rPr lang="en-US" dirty="0"/>
            </a:br>
            <a:br>
              <a:rPr lang="en-US" dirty="0"/>
            </a:br>
            <a:r>
              <a:rPr dirty="0"/>
              <a:t>Image</a:t>
            </a:r>
            <a:r>
              <a:rPr lang="en-US" dirty="0">
                <a:sym typeface="Wingdings" panose="05000000000000000000" pitchFamily="2" charset="2"/>
              </a:rPr>
              <a:t> container</a:t>
            </a:r>
            <a:r>
              <a:rPr lang="en-US" dirty="0"/>
              <a:t> = Layers (</a:t>
            </a:r>
            <a:r>
              <a:rPr lang="en-US" dirty="0" err="1"/>
              <a:t>Dockerfile</a:t>
            </a:r>
            <a:r>
              <a:rPr lang="en-US" dirty="0"/>
              <a:t>)</a:t>
            </a:r>
            <a:endParaRPr dirty="0"/>
          </a:p>
        </p:txBody>
      </p:sp>
      <p:pic>
        <p:nvPicPr>
          <p:cNvPr id="3" name="Picture 2">
            <a:extLst>
              <a:ext uri="{FF2B5EF4-FFF2-40B4-BE49-F238E27FC236}">
                <a16:creationId xmlns:a16="http://schemas.microsoft.com/office/drawing/2014/main" id="{BB379A0C-C9FE-4D76-9051-68867FC23D2C}"/>
              </a:ext>
            </a:extLst>
          </p:cNvPr>
          <p:cNvPicPr>
            <a:picLocks noChangeAspect="1"/>
          </p:cNvPicPr>
          <p:nvPr/>
        </p:nvPicPr>
        <p:blipFill>
          <a:blip r:embed="rId4"/>
          <a:stretch>
            <a:fillRect/>
          </a:stretch>
        </p:blipFill>
        <p:spPr>
          <a:xfrm>
            <a:off x="5486400" y="4418514"/>
            <a:ext cx="2666152" cy="2439486"/>
          </a:xfrm>
          <a:prstGeom prst="rect">
            <a:avLst/>
          </a:prstGeom>
          <a:effectLst>
            <a:softEdge rad="25400"/>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ctangle 3"/>
          <p:cNvSpPr txBox="1">
            <a:spLocks noGrp="1"/>
          </p:cNvSpPr>
          <p:nvPr>
            <p:ph type="title"/>
          </p:nvPr>
        </p:nvSpPr>
        <p:spPr>
          <a:xfrm>
            <a:off x="76199" y="514351"/>
            <a:ext cx="5100937" cy="1162051"/>
          </a:xfrm>
          <a:prstGeom prst="rect">
            <a:avLst/>
          </a:prstGeom>
        </p:spPr>
        <p:txBody>
          <a:bodyPr/>
          <a:lstStyle>
            <a:lvl1pPr>
              <a:defRPr sz="4000" b="1">
                <a:solidFill>
                  <a:srgbClr val="004F6D"/>
                </a:solidFill>
                <a:latin typeface="Liron"/>
                <a:ea typeface="Liron"/>
                <a:cs typeface="Liron"/>
                <a:sym typeface="Liron"/>
              </a:defRPr>
            </a:lvl1pPr>
          </a:lstStyle>
          <a:p>
            <a:r>
              <a:t>Lightweight</a:t>
            </a:r>
          </a:p>
        </p:txBody>
      </p:sp>
      <p:sp>
        <p:nvSpPr>
          <p:cNvPr id="132" name="Rectangle 2"/>
          <p:cNvSpPr txBox="1">
            <a:spLocks noGrp="1"/>
          </p:cNvSpPr>
          <p:nvPr>
            <p:ph type="body" sz="half" idx="1"/>
          </p:nvPr>
        </p:nvSpPr>
        <p:spPr>
          <a:xfrm>
            <a:off x="76200" y="1676401"/>
            <a:ext cx="5410201" cy="4093966"/>
          </a:xfrm>
          <a:prstGeom prst="rect">
            <a:avLst/>
          </a:prstGeom>
        </p:spPr>
        <p:txBody>
          <a:bodyPr/>
          <a:lstStyle/>
          <a:p>
            <a:pPr marL="252702" indent="-108217" defTabSz="842345">
              <a:lnSpc>
                <a:spcPct val="135000"/>
              </a:lnSpc>
              <a:spcBef>
                <a:spcPts val="300"/>
              </a:spcBef>
              <a:buClr>
                <a:schemeClr val="accent3"/>
              </a:buClr>
              <a:buSzPct val="100000"/>
              <a:buFont typeface="Helvetica"/>
              <a:buChar char="●"/>
              <a:defRPr sz="1764" b="1">
                <a:solidFill>
                  <a:srgbClr val="03495C"/>
                </a:solidFill>
                <a:latin typeface="Comic Sans MS"/>
                <a:ea typeface="Comic Sans MS"/>
                <a:cs typeface="Comic Sans MS"/>
                <a:sym typeface="Comic Sans MS"/>
              </a:defRPr>
            </a:pPr>
            <a:r>
              <a:t> Containers running on a single machine share the same operating system kernel;</a:t>
            </a:r>
          </a:p>
          <a:p>
            <a:pPr marL="252702" indent="-108217" defTabSz="842345">
              <a:lnSpc>
                <a:spcPct val="135000"/>
              </a:lnSpc>
              <a:spcBef>
                <a:spcPts val="300"/>
              </a:spcBef>
              <a:buClr>
                <a:schemeClr val="accent3"/>
              </a:buClr>
              <a:buSzPct val="100000"/>
              <a:buFont typeface="Helvetica"/>
              <a:buChar char="●"/>
              <a:defRPr sz="1764" b="1">
                <a:solidFill>
                  <a:srgbClr val="03495C"/>
                </a:solidFill>
                <a:latin typeface="Comic Sans MS"/>
                <a:ea typeface="Comic Sans MS"/>
                <a:cs typeface="Comic Sans MS"/>
                <a:sym typeface="Comic Sans MS"/>
              </a:defRPr>
            </a:pPr>
            <a:endParaRPr/>
          </a:p>
          <a:p>
            <a:pPr marL="252702" indent="-108217" defTabSz="842345">
              <a:lnSpc>
                <a:spcPct val="135000"/>
              </a:lnSpc>
              <a:spcBef>
                <a:spcPts val="300"/>
              </a:spcBef>
              <a:buClr>
                <a:schemeClr val="accent3"/>
              </a:buClr>
              <a:buSzPct val="100000"/>
              <a:buFont typeface="Helvetica"/>
              <a:buChar char="●"/>
              <a:defRPr sz="1764" b="1">
                <a:solidFill>
                  <a:srgbClr val="03495C"/>
                </a:solidFill>
                <a:latin typeface="Comic Sans MS"/>
                <a:ea typeface="Comic Sans MS"/>
                <a:cs typeface="Comic Sans MS"/>
                <a:sym typeface="Comic Sans MS"/>
              </a:defRPr>
            </a:pPr>
            <a:r>
              <a:t> They start instantly and use less RAM. </a:t>
            </a:r>
          </a:p>
          <a:p>
            <a:pPr marL="252702" indent="-108217" defTabSz="842345">
              <a:lnSpc>
                <a:spcPct val="135000"/>
              </a:lnSpc>
              <a:spcBef>
                <a:spcPts val="300"/>
              </a:spcBef>
              <a:buClr>
                <a:schemeClr val="accent3"/>
              </a:buClr>
              <a:buSzPct val="100000"/>
              <a:buFont typeface="Helvetica"/>
              <a:buChar char="●"/>
              <a:defRPr sz="1764" b="1">
                <a:solidFill>
                  <a:srgbClr val="03495C"/>
                </a:solidFill>
                <a:latin typeface="Comic Sans MS"/>
                <a:ea typeface="Comic Sans MS"/>
                <a:cs typeface="Comic Sans MS"/>
                <a:sym typeface="Comic Sans MS"/>
              </a:defRPr>
            </a:pPr>
            <a:endParaRPr/>
          </a:p>
          <a:p>
            <a:pPr marL="252702" indent="-108217" defTabSz="842345">
              <a:lnSpc>
                <a:spcPct val="135000"/>
              </a:lnSpc>
              <a:spcBef>
                <a:spcPts val="300"/>
              </a:spcBef>
              <a:buClr>
                <a:schemeClr val="accent3"/>
              </a:buClr>
              <a:buSzPct val="100000"/>
              <a:buFont typeface="Helvetica"/>
              <a:buChar char="●"/>
              <a:defRPr sz="1764" b="1">
                <a:solidFill>
                  <a:srgbClr val="03495C"/>
                </a:solidFill>
                <a:latin typeface="Comic Sans MS"/>
                <a:ea typeface="Comic Sans MS"/>
                <a:cs typeface="Comic Sans MS"/>
                <a:sym typeface="Comic Sans MS"/>
              </a:defRPr>
            </a:pPr>
            <a:r>
              <a:t> Images are constructed from layered filesystems and share common files, making disk usage and image downloads much more efficient.</a:t>
            </a:r>
          </a:p>
        </p:txBody>
      </p:sp>
      <p:pic>
        <p:nvPicPr>
          <p:cNvPr id="133" name="Picture 2" descr="Picture 2"/>
          <p:cNvPicPr>
            <a:picLocks noChangeAspect="1"/>
          </p:cNvPicPr>
          <p:nvPr/>
        </p:nvPicPr>
        <p:blipFill>
          <a:blip r:embed="rId2"/>
          <a:stretch>
            <a:fillRect/>
          </a:stretch>
        </p:blipFill>
        <p:spPr>
          <a:xfrm>
            <a:off x="5345715" y="1087633"/>
            <a:ext cx="3485357" cy="4461257"/>
          </a:xfrm>
          <a:prstGeom prst="rect">
            <a:avLst/>
          </a:prstGeom>
          <a:ln w="12700">
            <a:miter lim="400000"/>
          </a:ln>
        </p:spPr>
      </p:pic>
      <p:sp>
        <p:nvSpPr>
          <p:cNvPr id="2" name="Slide Number Placeholder 1"/>
          <p:cNvSpPr>
            <a:spLocks noGrp="1"/>
          </p:cNvSpPr>
          <p:nvPr>
            <p:ph type="sldNum" sz="quarter" idx="2"/>
          </p:nvPr>
        </p:nvSpPr>
        <p:spPr/>
        <p:txBody>
          <a:bodyPr/>
          <a:lstStyle/>
          <a:p>
            <a:fld id="{86CB4B4D-7CA3-9044-876B-883B54F8677D}" type="slidenum">
              <a:rPr lang="en-US" smtClean="0"/>
              <a:t>9</a:t>
            </a:fld>
            <a:endParaRPr lang="en-US"/>
          </a:p>
        </p:txBody>
      </p:sp>
    </p:spTree>
  </p:cSld>
  <p:clrMapOvr>
    <a:masterClrMapping/>
  </p:clrMapOvr>
  <p:transition spd="me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low">
  <a:themeElements>
    <a:clrScheme name="Flow">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Flow">
      <a:majorFont>
        <a:latin typeface="Helvetica"/>
        <a:ea typeface="Helvetica"/>
        <a:cs typeface="Helvetica"/>
      </a:majorFont>
      <a:minorFont>
        <a:latin typeface="Arial"/>
        <a:ea typeface="Arial"/>
        <a:cs typeface="Arial"/>
      </a:minorFont>
    </a:fontScheme>
    <a:fmtScheme name="Fl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Flow">
  <a:themeElements>
    <a:clrScheme name="Flow">
      <a:dk1>
        <a:srgbClr val="000000"/>
      </a:dk1>
      <a:lt1>
        <a:srgbClr val="FFFFFF"/>
      </a:lt1>
      <a:dk2>
        <a:srgbClr val="A7A7A7"/>
      </a:dk2>
      <a:lt2>
        <a:srgbClr val="535353"/>
      </a:lt2>
      <a:accent1>
        <a:srgbClr val="0F6FC6"/>
      </a:accent1>
      <a:accent2>
        <a:srgbClr val="009DD9"/>
      </a:accent2>
      <a:accent3>
        <a:srgbClr val="0BD0D9"/>
      </a:accent3>
      <a:accent4>
        <a:srgbClr val="10CF9B"/>
      </a:accent4>
      <a:accent5>
        <a:srgbClr val="7CCA62"/>
      </a:accent5>
      <a:accent6>
        <a:srgbClr val="A5C249"/>
      </a:accent6>
      <a:hlink>
        <a:srgbClr val="0000FF"/>
      </a:hlink>
      <a:folHlink>
        <a:srgbClr val="FF00FF"/>
      </a:folHlink>
    </a:clrScheme>
    <a:fontScheme name="Flow">
      <a:majorFont>
        <a:latin typeface="Helvetica"/>
        <a:ea typeface="Helvetica"/>
        <a:cs typeface="Helvetica"/>
      </a:majorFont>
      <a:minorFont>
        <a:latin typeface="Arial"/>
        <a:ea typeface="Arial"/>
        <a:cs typeface="Arial"/>
      </a:minorFont>
    </a:fontScheme>
    <a:fmtScheme name="Flow">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63922</TotalTime>
  <Words>7214</Words>
  <Application>Microsoft Macintosh PowerPoint</Application>
  <PresentationFormat>On-screen Show (4:3)</PresentationFormat>
  <Paragraphs>970</Paragraphs>
  <Slides>53</Slides>
  <Notes>46</Notes>
  <HiddenSlides>3</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53</vt:i4>
      </vt:variant>
    </vt:vector>
  </HeadingPairs>
  <TitlesOfParts>
    <vt:vector size="69" baseType="lpstr">
      <vt:lpstr>-apple-system</vt:lpstr>
      <vt:lpstr>American Typewriter</vt:lpstr>
      <vt:lpstr>Andale Mono</vt:lpstr>
      <vt:lpstr>Arial</vt:lpstr>
      <vt:lpstr>Calibri</vt:lpstr>
      <vt:lpstr>Comic Sans MS</vt:lpstr>
      <vt:lpstr>Courier New</vt:lpstr>
      <vt:lpstr>Helvetica</vt:lpstr>
      <vt:lpstr>JetBrains Mono</vt:lpstr>
      <vt:lpstr>Liron</vt:lpstr>
      <vt:lpstr>MS Reference Sans Serif</vt:lpstr>
      <vt:lpstr>Open Sans</vt:lpstr>
      <vt:lpstr>SFMono-Regular</vt:lpstr>
      <vt:lpstr>Trebuchet MS</vt:lpstr>
      <vt:lpstr>Office Theme</vt:lpstr>
      <vt:lpstr>Flow</vt:lpstr>
      <vt:lpstr>Nahshon (Nash) Paz nashpaz@gmail.com</vt:lpstr>
      <vt:lpstr>PowerPoint Presentation</vt:lpstr>
      <vt:lpstr>PowerPoint Presentation</vt:lpstr>
      <vt:lpstr>Play</vt:lpstr>
      <vt:lpstr>Troubleshooting..?</vt:lpstr>
      <vt:lpstr>What is a container?</vt:lpstr>
      <vt:lpstr>Container vs VM</vt:lpstr>
      <vt:lpstr>  Image container = Layers (Dockerfile)</vt:lpstr>
      <vt:lpstr>Lightweight</vt:lpstr>
      <vt:lpstr>Environment (as a service)</vt:lpstr>
      <vt:lpstr>Docker Use Cases</vt:lpstr>
      <vt:lpstr>Micro </vt:lpstr>
      <vt:lpstr>Micro </vt:lpstr>
      <vt:lpstr>Docker Hub</vt:lpstr>
      <vt:lpstr>Hello World</vt:lpstr>
      <vt:lpstr>Terminology - Image</vt:lpstr>
      <vt:lpstr>Terminology - Container</vt:lpstr>
      <vt:lpstr>Terminology - Container</vt:lpstr>
      <vt:lpstr>Image vs. Container</vt:lpstr>
      <vt:lpstr>PowerPoint Presentation</vt:lpstr>
      <vt:lpstr>Dockerfile</vt:lpstr>
      <vt:lpstr>Dockerfile Example</vt:lpstr>
      <vt:lpstr>Dockerfile Selenium from https://github.com/SeleniumHQ/docker-selenium/blob/master/NodeBase/Dockerfile</vt:lpstr>
      <vt:lpstr>Best practices</vt:lpstr>
      <vt:lpstr>PowerPoint Presentation</vt:lpstr>
      <vt:lpstr>PowerPoint Presentation</vt:lpstr>
      <vt:lpstr>PowerPoint Presentation</vt:lpstr>
      <vt:lpstr>PowerPoint Presentation</vt:lpstr>
      <vt:lpstr>More options</vt:lpstr>
      <vt:lpstr>Mount Volumes</vt:lpstr>
      <vt:lpstr>Mount Volumes</vt:lpstr>
      <vt:lpstr>Mount Volumes</vt:lpstr>
      <vt:lpstr>Mount Volumes</vt:lpstr>
      <vt:lpstr>Terminology - Volume</vt:lpstr>
      <vt:lpstr>No Mounted Volumes </vt:lpstr>
      <vt:lpstr>Mount Volumes  - Cont’</vt:lpstr>
      <vt:lpstr>Publish Port</vt:lpstr>
      <vt:lpstr>Running Jenkins on a container</vt:lpstr>
      <vt:lpstr>Micro DB, loads of data</vt:lpstr>
      <vt:lpstr>                 Web server random ports </vt:lpstr>
      <vt:lpstr>               Selenium grid </vt:lpstr>
      <vt:lpstr>              Selenium grid – cont’ </vt:lpstr>
      <vt:lpstr>              .NET + SQL </vt:lpstr>
      <vt:lpstr>PowerPoint Presentation</vt:lpstr>
      <vt:lpstr>               Docker networks </vt:lpstr>
      <vt:lpstr>               Docker networks </vt:lpstr>
      <vt:lpstr>               Multistage CI/CD </vt:lpstr>
      <vt:lpstr>               Multistage CI/CD </vt:lpstr>
      <vt:lpstr>                 Clean slate  </vt:lpstr>
      <vt:lpstr>Exercises</vt:lpstr>
      <vt:lpstr>What will they think of next? </vt:lpstr>
      <vt:lpstr>                 Docker or Dockerless?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Gabriel Ben Harosh Hasson</dc:title>
  <dc:creator>Paz, Nahshon</dc:creator>
  <cp:lastModifiedBy>Nahshon Paz</cp:lastModifiedBy>
  <cp:revision>229</cp:revision>
  <dcterms:modified xsi:type="dcterms:W3CDTF">2022-03-28T06:12:09Z</dcterms:modified>
</cp:coreProperties>
</file>